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6858000" cx="12192000"/>
  <p:notesSz cx="6858000" cy="9144000"/>
  <p:embeddedFontLst>
    <p:embeddedFont>
      <p:font typeface="Economica"/>
      <p:regular r:id="rId29"/>
      <p:bold r:id="rId30"/>
      <p:italic r:id="rId31"/>
      <p:boldItalic r:id="rId32"/>
    </p:embeddedFont>
    <p:embeddedFont>
      <p:font typeface="Open Sans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7" roundtripDataSignature="AMtx7mhJ9jx9kFaIQcfzus3byAbPBvms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Economica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Economica-italic.fntdata"/><Relationship Id="rId30" Type="http://schemas.openxmlformats.org/officeDocument/2006/relationships/font" Target="fonts/Economica-bold.fntdata"/><Relationship Id="rId11" Type="http://schemas.openxmlformats.org/officeDocument/2006/relationships/slide" Target="slides/slide7.xml"/><Relationship Id="rId33" Type="http://schemas.openxmlformats.org/officeDocument/2006/relationships/font" Target="fonts/OpenSans-regular.fntdata"/><Relationship Id="rId10" Type="http://schemas.openxmlformats.org/officeDocument/2006/relationships/slide" Target="slides/slide6.xml"/><Relationship Id="rId32" Type="http://schemas.openxmlformats.org/officeDocument/2006/relationships/font" Target="fonts/Economica-boldItalic.fntdata"/><Relationship Id="rId13" Type="http://schemas.openxmlformats.org/officeDocument/2006/relationships/slide" Target="slides/slide9.xml"/><Relationship Id="rId35" Type="http://schemas.openxmlformats.org/officeDocument/2006/relationships/font" Target="fonts/OpenSans-italic.fntdata"/><Relationship Id="rId12" Type="http://schemas.openxmlformats.org/officeDocument/2006/relationships/slide" Target="slides/slide8.xml"/><Relationship Id="rId34" Type="http://schemas.openxmlformats.org/officeDocument/2006/relationships/font" Target="fonts/OpenSans-bold.fntdata"/><Relationship Id="rId15" Type="http://schemas.openxmlformats.org/officeDocument/2006/relationships/slide" Target="slides/slide11.xml"/><Relationship Id="rId37" Type="http://customschemas.google.com/relationships/presentationmetadata" Target="metadata"/><Relationship Id="rId14" Type="http://schemas.openxmlformats.org/officeDocument/2006/relationships/slide" Target="slides/slide10.xml"/><Relationship Id="rId36" Type="http://schemas.openxmlformats.org/officeDocument/2006/relationships/font" Target="fonts/OpenSans-boldItalic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89e7c5f9a9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89e7c5f9a9_0_2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9e7c5f9a9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89e7c5f9a9_0_27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89e7c5f9a9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89e7c5f9a9_0_1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9e7c5f9a9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g89e7c5f9a9_0_2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9e7c5f9a9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89e7c5f9a9_0_1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89e7c5f9a9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g89e7c5f9a9_0_3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9e7c5f9a9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89e7c5f9a9_0_3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9e7c5f9a9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89e7c5f9a9_0_3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9e7c5f9a9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89e7c5f9a9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9e7c5f9a9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89e7c5f9a9_0_2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9e7c5f9a9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89e7c5f9a9_0_3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9e7c5f9a9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89e7c5f9a9_0_1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89e7c5f9a9_0_63"/>
          <p:cNvSpPr/>
          <p:nvPr/>
        </p:nvSpPr>
        <p:spPr>
          <a:xfrm>
            <a:off x="3658683" y="1008933"/>
            <a:ext cx="1442131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g89e7c5f9a9_0_63"/>
          <p:cNvSpPr/>
          <p:nvPr/>
        </p:nvSpPr>
        <p:spPr>
          <a:xfrm rot="10800000">
            <a:off x="7091169" y="4355671"/>
            <a:ext cx="1442131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g89e7c5f9a9_0_63"/>
          <p:cNvSpPr txBox="1"/>
          <p:nvPr>
            <p:ph type="ctrTitle"/>
          </p:nvPr>
        </p:nvSpPr>
        <p:spPr>
          <a:xfrm>
            <a:off x="4059600" y="1925674"/>
            <a:ext cx="4072800" cy="20496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3" name="Google Shape;13;g89e7c5f9a9_0_63"/>
          <p:cNvSpPr txBox="1"/>
          <p:nvPr>
            <p:ph idx="1" type="subTitle"/>
          </p:nvPr>
        </p:nvSpPr>
        <p:spPr>
          <a:xfrm>
            <a:off x="4059600" y="4155440"/>
            <a:ext cx="4072800" cy="935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g89e7c5f9a9_0_6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89e7c5f9a9_0_105"/>
          <p:cNvSpPr/>
          <p:nvPr/>
        </p:nvSpPr>
        <p:spPr>
          <a:xfrm>
            <a:off x="0" y="6727600"/>
            <a:ext cx="12192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89e7c5f9a9_0_105"/>
          <p:cNvSpPr txBox="1"/>
          <p:nvPr>
            <p:ph hasCustomPrompt="1" type="title"/>
          </p:nvPr>
        </p:nvSpPr>
        <p:spPr>
          <a:xfrm>
            <a:off x="415600" y="1276167"/>
            <a:ext cx="11360700" cy="2838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300"/>
              <a:buNone/>
              <a:defRPr sz="213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g89e7c5f9a9_0_105"/>
          <p:cNvSpPr txBox="1"/>
          <p:nvPr>
            <p:ph idx="1" type="body"/>
          </p:nvPr>
        </p:nvSpPr>
        <p:spPr>
          <a:xfrm>
            <a:off x="415600" y="4216000"/>
            <a:ext cx="11360700" cy="1428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5" name="Google Shape;55;g89e7c5f9a9_0_10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9e7c5f9a9_0_11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9e7c5f9a9_0_112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0" name="Google Shape;60;g89e7c5f9a9_0_112"/>
          <p:cNvSpPr txBox="1"/>
          <p:nvPr>
            <p:ph idx="1" type="body"/>
          </p:nvPr>
        </p:nvSpPr>
        <p:spPr>
          <a:xfrm>
            <a:off x="1097280" y="1845734"/>
            <a:ext cx="10058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1" name="Google Shape;61;g89e7c5f9a9_0_112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g89e7c5f9a9_0_112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g89e7c5f9a9_0_112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89e7c5f9a9_0_69"/>
          <p:cNvSpPr/>
          <p:nvPr/>
        </p:nvSpPr>
        <p:spPr>
          <a:xfrm flipH="1">
            <a:off x="10127953" y="613633"/>
            <a:ext cx="1442131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g89e7c5f9a9_0_69"/>
          <p:cNvSpPr/>
          <p:nvPr/>
        </p:nvSpPr>
        <p:spPr>
          <a:xfrm flipH="1" rot="10800000">
            <a:off x="621900" y="4744471"/>
            <a:ext cx="1442131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g89e7c5f9a9_0_69"/>
          <p:cNvSpPr txBox="1"/>
          <p:nvPr>
            <p:ph type="title"/>
          </p:nvPr>
        </p:nvSpPr>
        <p:spPr>
          <a:xfrm>
            <a:off x="1031600" y="2408600"/>
            <a:ext cx="10128900" cy="2040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9" name="Google Shape;19;g89e7c5f9a9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89e7c5f9a9_0_74"/>
          <p:cNvSpPr/>
          <p:nvPr/>
        </p:nvSpPr>
        <p:spPr>
          <a:xfrm>
            <a:off x="0" y="6727600"/>
            <a:ext cx="12192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g89e7c5f9a9_0_74"/>
          <p:cNvSpPr txBox="1"/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3" name="Google Shape;23;g89e7c5f9a9_0_74"/>
          <p:cNvSpPr txBox="1"/>
          <p:nvPr>
            <p:ph idx="1" type="body"/>
          </p:nvPr>
        </p:nvSpPr>
        <p:spPr>
          <a:xfrm>
            <a:off x="415600" y="1633633"/>
            <a:ext cx="11360700" cy="4472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4" name="Google Shape;24;g89e7c5f9a9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89e7c5f9a9_0_79"/>
          <p:cNvSpPr txBox="1"/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g89e7c5f9a9_0_79"/>
          <p:cNvSpPr txBox="1"/>
          <p:nvPr>
            <p:ph idx="1" type="body"/>
          </p:nvPr>
        </p:nvSpPr>
        <p:spPr>
          <a:xfrm>
            <a:off x="415600" y="1633633"/>
            <a:ext cx="5333100" cy="4472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8" name="Google Shape;28;g89e7c5f9a9_0_79"/>
          <p:cNvSpPr txBox="1"/>
          <p:nvPr>
            <p:ph idx="2" type="body"/>
          </p:nvPr>
        </p:nvSpPr>
        <p:spPr>
          <a:xfrm>
            <a:off x="6443200" y="1633633"/>
            <a:ext cx="5333100" cy="4472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89e7c5f9a9_0_7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89e7c5f9a9_0_84"/>
          <p:cNvSpPr txBox="1"/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g89e7c5f9a9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89e7c5f9a9_0_8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5" name="Google Shape;35;g89e7c5f9a9_0_87"/>
          <p:cNvSpPr txBox="1"/>
          <p:nvPr>
            <p:ph idx="1" type="body"/>
          </p:nvPr>
        </p:nvSpPr>
        <p:spPr>
          <a:xfrm>
            <a:off x="415600" y="1865867"/>
            <a:ext cx="3744000" cy="3713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6" name="Google Shape;36;g89e7c5f9a9_0_8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89e7c5f9a9_0_91"/>
          <p:cNvSpPr/>
          <p:nvPr/>
        </p:nvSpPr>
        <p:spPr>
          <a:xfrm>
            <a:off x="0" y="6727600"/>
            <a:ext cx="12192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g89e7c5f9a9_0_91"/>
          <p:cNvSpPr txBox="1"/>
          <p:nvPr>
            <p:ph type="title"/>
          </p:nvPr>
        </p:nvSpPr>
        <p:spPr>
          <a:xfrm>
            <a:off x="653667" y="600200"/>
            <a:ext cx="78384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89e7c5f9a9_0_9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89e7c5f9a9_0_95"/>
          <p:cNvSpPr/>
          <p:nvPr/>
        </p:nvSpPr>
        <p:spPr>
          <a:xfrm>
            <a:off x="6096000" y="-33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g89e7c5f9a9_0_95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g89e7c5f9a9_0_95"/>
          <p:cNvSpPr txBox="1"/>
          <p:nvPr>
            <p:ph type="title"/>
          </p:nvPr>
        </p:nvSpPr>
        <p:spPr>
          <a:xfrm>
            <a:off x="354000" y="1239033"/>
            <a:ext cx="5393700" cy="2381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6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g89e7c5f9a9_0_95"/>
          <p:cNvSpPr txBox="1"/>
          <p:nvPr>
            <p:ph idx="1" type="subTitle"/>
          </p:nvPr>
        </p:nvSpPr>
        <p:spPr>
          <a:xfrm>
            <a:off x="354000" y="3692001"/>
            <a:ext cx="5393700" cy="2098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g89e7c5f9a9_0_95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indent="-349250" lvl="1" marL="9144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2pPr>
            <a:lvl3pPr indent="-349250" lvl="2" marL="13716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3pPr>
            <a:lvl4pPr indent="-349250" lvl="3" marL="18288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4pPr>
            <a:lvl5pPr indent="-349250" lvl="4" marL="22860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5pPr>
            <a:lvl6pPr indent="-349250" lvl="5" marL="27432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6pPr>
            <a:lvl7pPr indent="-349250" lvl="6" marL="32004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7pPr>
            <a:lvl8pPr indent="-349250" lvl="7" marL="36576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8pPr>
            <a:lvl9pPr indent="-349250" lvl="8" marL="4114800">
              <a:spcBef>
                <a:spcPts val="2100"/>
              </a:spcBef>
              <a:spcAft>
                <a:spcPts val="210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g89e7c5f9a9_0_9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89e7c5f9a9_0_102"/>
          <p:cNvSpPr txBox="1"/>
          <p:nvPr>
            <p:ph idx="1" type="body"/>
          </p:nvPr>
        </p:nvSpPr>
        <p:spPr>
          <a:xfrm>
            <a:off x="426000" y="5625233"/>
            <a:ext cx="7998300" cy="798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g89e7c5f9a9_0_10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89e7c5f9a9_0_59"/>
          <p:cNvSpPr txBox="1"/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g89e7c5f9a9_0_59"/>
          <p:cNvSpPr txBox="1"/>
          <p:nvPr>
            <p:ph idx="1" type="body"/>
          </p:nvPr>
        </p:nvSpPr>
        <p:spPr>
          <a:xfrm>
            <a:off x="415600" y="1633633"/>
            <a:ext cx="113607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●"/>
              <a:defRPr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9250" lvl="1" marL="914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○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9250" lvl="2" marL="1371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■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49250" lvl="3" marL="18288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●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49250" lvl="4" marL="2286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○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9250" lvl="5" marL="27432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■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9250" lvl="6" marL="3200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●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9250" lvl="7" marL="3657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Open Sans"/>
              <a:buChar char="○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9250" lvl="8" marL="41148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900"/>
              <a:buFont typeface="Open Sans"/>
              <a:buChar char="■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g89e7c5f9a9_0_5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doi.org/10.1590/S0104-44782010000200003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jpg"/><Relationship Id="rId6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/>
          <p:nvPr>
            <p:ph type="ctrTitle"/>
          </p:nvPr>
        </p:nvSpPr>
        <p:spPr>
          <a:xfrm>
            <a:off x="3642000" y="-864900"/>
            <a:ext cx="4908000" cy="49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FEDERAL DE OURO PRETO</a:t>
            </a:r>
            <a:b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ESCOLA DE EDUCAÇÃO FÍSICA</a:t>
            </a:r>
            <a:b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TRABALHO DE CONCLUSÃO DE CURSO </a:t>
            </a:r>
            <a:br>
              <a:rPr lang="pt-BR" sz="2800">
                <a:latin typeface="Calibri"/>
                <a:ea typeface="Calibri"/>
                <a:cs typeface="Calibri"/>
                <a:sym typeface="Calibri"/>
              </a:rPr>
            </a:br>
            <a:br>
              <a:rPr lang="pt-BR" sz="2700">
                <a:latin typeface="Calibri"/>
                <a:ea typeface="Calibri"/>
                <a:cs typeface="Calibri"/>
                <a:sym typeface="Calibri"/>
              </a:rPr>
            </a:br>
            <a:endParaRPr b="1"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br>
              <a:rPr lang="pt-BR" sz="2800">
                <a:latin typeface="Calibri"/>
                <a:ea typeface="Calibri"/>
                <a:cs typeface="Calibri"/>
                <a:sym typeface="Calibri"/>
              </a:rPr>
            </a:b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 txBox="1"/>
          <p:nvPr>
            <p:ph idx="1" type="subTitle"/>
          </p:nvPr>
        </p:nvSpPr>
        <p:spPr>
          <a:xfrm>
            <a:off x="3205800" y="4481550"/>
            <a:ext cx="5344200" cy="16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lang="pt-BR" sz="22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DISCENTE: Ariane Gramigna Pinheiro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20"/>
              <a:buNone/>
            </a:pPr>
            <a:r>
              <a:rPr lang="pt-BR" sz="22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ORIENTADOR: Bruno Ocelli Ungheri</a:t>
            </a:r>
            <a:endParaRPr sz="22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220"/>
              <a:buNone/>
            </a:pPr>
            <a:r>
              <a:rPr lang="pt-BR" sz="22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OURO PRETO, 2020</a:t>
            </a:r>
            <a:endParaRPr sz="22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m para UFOP SIMBOLO" id="70" name="Google Shape;7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93238" y="500332"/>
            <a:ext cx="917572" cy="19167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escola de educaÃ§Ã£o fisica ufop" id="71" name="Google Shape;7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6374" y="500332"/>
            <a:ext cx="1581480" cy="1630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802000" y="5326525"/>
            <a:ext cx="2390001" cy="15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"/>
          <p:cNvSpPr txBox="1"/>
          <p:nvPr/>
        </p:nvSpPr>
        <p:spPr>
          <a:xfrm>
            <a:off x="3422150" y="2939600"/>
            <a:ext cx="5451900" cy="10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Mulheres gestoras: reflexões no campo da Educação Física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9e7c5f9a9_0_250"/>
          <p:cNvSpPr txBox="1"/>
          <p:nvPr/>
        </p:nvSpPr>
        <p:spPr>
          <a:xfrm>
            <a:off x="8228150" y="1804850"/>
            <a:ext cx="34332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g89e7c5f9a9_0_250"/>
          <p:cNvSpPr/>
          <p:nvPr/>
        </p:nvSpPr>
        <p:spPr>
          <a:xfrm>
            <a:off x="892100" y="1972300"/>
            <a:ext cx="10473000" cy="3418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5400000" dist="38100" endA="0" endPos="30000" fadeDir="5400012" kx="0" rotWithShape="0" algn="bl" stA="0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89e7c5f9a9_0_250"/>
          <p:cNvSpPr txBox="1"/>
          <p:nvPr/>
        </p:nvSpPr>
        <p:spPr>
          <a:xfrm>
            <a:off x="1403475" y="2064450"/>
            <a:ext cx="98742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Processo de identidade do ser. Isso acontece à cerca que, se estabelece comparações ao olhar o outro, através dos padrões, valores e normas do grupo social.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maior escolarização e a profissionalização da mulher levou maior ocupação delas, nos espaços públicos, com isso, há uma problemática a qual a mulher antes criada para submissão agora se choca com agora uma dupla jornada de trabalho, cuidados com a casa, filhos, marido.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(ALVES, 2000)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89e7c5f9a9_0_250"/>
          <p:cNvSpPr txBox="1"/>
          <p:nvPr/>
        </p:nvSpPr>
        <p:spPr>
          <a:xfrm>
            <a:off x="3664200" y="6059475"/>
            <a:ext cx="3618300" cy="5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0215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g89e7c5f9a9_0_2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9e7c5f9a9_0_276"/>
          <p:cNvSpPr txBox="1"/>
          <p:nvPr/>
        </p:nvSpPr>
        <p:spPr>
          <a:xfrm>
            <a:off x="8228150" y="1804850"/>
            <a:ext cx="34332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89e7c5f9a9_0_276"/>
          <p:cNvSpPr/>
          <p:nvPr/>
        </p:nvSpPr>
        <p:spPr>
          <a:xfrm>
            <a:off x="836350" y="1972300"/>
            <a:ext cx="10528800" cy="3650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5400000" dist="38100" endA="0" endPos="30000" fadeDir="5400012" kx="0" rotWithShape="0" algn="bl" stA="0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89e7c5f9a9_0_276"/>
          <p:cNvSpPr txBox="1"/>
          <p:nvPr/>
        </p:nvSpPr>
        <p:spPr>
          <a:xfrm>
            <a:off x="1403475" y="2064450"/>
            <a:ext cx="98742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Martini, 2016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Ninguém melhor que o oprimido está habilitado a lutar contra a sua opressão. Somente nós mulheres organizadas autonomamente podemos estar na vanguarda dessa luta, levantando nossas reivindicações e problemas específicos. Nosso objetivo ao defender a organização independente das mulheres não é separar, dividir, diferenciar nossas lutas das lutas que conjuntamente homens e mulheres travam pela destruição de todas as relações de dominação da sociedade capitalista. (PFSTER, 2003)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89e7c5f9a9_0_276"/>
          <p:cNvSpPr txBox="1"/>
          <p:nvPr/>
        </p:nvSpPr>
        <p:spPr>
          <a:xfrm>
            <a:off x="3664200" y="6059475"/>
            <a:ext cx="3618300" cy="5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0215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7" name="Google Shape;187;g89e7c5f9a9_0_2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9e7c5f9a9_0_188"/>
          <p:cNvSpPr/>
          <p:nvPr/>
        </p:nvSpPr>
        <p:spPr>
          <a:xfrm>
            <a:off x="700896" y="3161180"/>
            <a:ext cx="1941000" cy="810000"/>
          </a:xfrm>
          <a:prstGeom prst="roundRect">
            <a:avLst>
              <a:gd fmla="val 16667" name="adj"/>
            </a:avLst>
          </a:prstGeom>
          <a:noFill/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BASQUESTE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89e7c5f9a9_0_188"/>
          <p:cNvSpPr txBox="1"/>
          <p:nvPr/>
        </p:nvSpPr>
        <p:spPr>
          <a:xfrm>
            <a:off x="586800" y="3198150"/>
            <a:ext cx="1941000" cy="72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Mulher na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Liderança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4" name="Google Shape;194;g89e7c5f9a9_0_188"/>
          <p:cNvCxnSpPr/>
          <p:nvPr/>
        </p:nvCxnSpPr>
        <p:spPr>
          <a:xfrm flipH="1" rot="10800000">
            <a:off x="2633212" y="2467099"/>
            <a:ext cx="1020000" cy="798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5" name="Google Shape;195;g89e7c5f9a9_0_188"/>
          <p:cNvCxnSpPr/>
          <p:nvPr/>
        </p:nvCxnSpPr>
        <p:spPr>
          <a:xfrm flipH="1" rot="10800000">
            <a:off x="2633212" y="3559292"/>
            <a:ext cx="884100" cy="138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6" name="Google Shape;196;g89e7c5f9a9_0_188"/>
          <p:cNvCxnSpPr/>
          <p:nvPr/>
        </p:nvCxnSpPr>
        <p:spPr>
          <a:xfrm>
            <a:off x="2633212" y="3867344"/>
            <a:ext cx="938100" cy="11016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97" name="Google Shape;197;g89e7c5f9a9_0_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g89e7c5f9a9_0_188"/>
          <p:cNvSpPr txBox="1"/>
          <p:nvPr/>
        </p:nvSpPr>
        <p:spPr>
          <a:xfrm>
            <a:off x="4039925" y="1771550"/>
            <a:ext cx="7437300" cy="9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Implantação de programas para elevar a participação feminina na liderança esportiva.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(PFISTER, 2007)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89e7c5f9a9_0_188"/>
          <p:cNvSpPr txBox="1"/>
          <p:nvPr/>
        </p:nvSpPr>
        <p:spPr>
          <a:xfrm>
            <a:off x="4039925" y="2960088"/>
            <a:ext cx="7437300" cy="9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organizações esportivas, que são um reflexo das sociedades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segregação vertical e horizontal que varia de acordo com o gênero, de diferentes formas de acordo com a cultura local.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(PFISTE</a:t>
            </a: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R, 2003)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89e7c5f9a9_0_188"/>
          <p:cNvSpPr txBox="1"/>
          <p:nvPr/>
        </p:nvSpPr>
        <p:spPr>
          <a:xfrm>
            <a:off x="4039925" y="4958125"/>
            <a:ext cx="6810600" cy="7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Para além do </a:t>
            </a: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âmbito</a:t>
            </a: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 esportivo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9e7c5f9a9_0_288"/>
          <p:cNvSpPr txBox="1"/>
          <p:nvPr/>
        </p:nvSpPr>
        <p:spPr>
          <a:xfrm>
            <a:off x="8228150" y="1804850"/>
            <a:ext cx="34332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89e7c5f9a9_0_288"/>
          <p:cNvSpPr/>
          <p:nvPr/>
        </p:nvSpPr>
        <p:spPr>
          <a:xfrm>
            <a:off x="861750" y="1972300"/>
            <a:ext cx="10503300" cy="29205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5400000" dist="38100" endA="0" endPos="30000" fadeDir="5400012" kx="0" rotWithShape="0" algn="bl" stA="0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207" name="Google Shape;207;g89e7c5f9a9_0_288"/>
          <p:cNvSpPr txBox="1"/>
          <p:nvPr/>
        </p:nvSpPr>
        <p:spPr>
          <a:xfrm>
            <a:off x="1403475" y="2064450"/>
            <a:ext cx="98742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áreas da educação física, que segundo Catini (2000), se dispõem da seguinte maneira: educacional, Saúde, Lazer, Esportiva, Empresas, Academias e Acadêmicas.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Diferença salarial; lado sombra e lado luz da igualdade de gênero em relação as lideranças; capacitação.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(RODRIGUES, 2017)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89e7c5f9a9_0_288"/>
          <p:cNvSpPr txBox="1"/>
          <p:nvPr/>
        </p:nvSpPr>
        <p:spPr>
          <a:xfrm>
            <a:off x="3664200" y="6059475"/>
            <a:ext cx="3618300" cy="5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0215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9" name="Google Shape;209;g89e7c5f9a9_0_2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"/>
          <p:cNvSpPr/>
          <p:nvPr/>
        </p:nvSpPr>
        <p:spPr>
          <a:xfrm>
            <a:off x="4172793" y="4364072"/>
            <a:ext cx="3554100" cy="9144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IMPACTO, RELEVÂNCIA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5" name="Google Shape;215;p6"/>
          <p:cNvCxnSpPr/>
          <p:nvPr/>
        </p:nvCxnSpPr>
        <p:spPr>
          <a:xfrm rot="10800000">
            <a:off x="3472443" y="3788051"/>
            <a:ext cx="734400" cy="6627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16" name="Google Shape;216;p6"/>
          <p:cNvCxnSpPr/>
          <p:nvPr/>
        </p:nvCxnSpPr>
        <p:spPr>
          <a:xfrm flipH="1" rot="10800000">
            <a:off x="7647799" y="3911642"/>
            <a:ext cx="724500" cy="5391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217" name="Google Shape;217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6"/>
          <p:cNvSpPr txBox="1"/>
          <p:nvPr/>
        </p:nvSpPr>
        <p:spPr>
          <a:xfrm>
            <a:off x="8581675" y="2012950"/>
            <a:ext cx="2932500" cy="18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Poucos estudos que relacionam liderança, gênero e as diversas áreas de atuação da Educação Física.</a:t>
            </a:r>
            <a:endParaRPr sz="2000">
              <a:solidFill>
                <a:srgbClr val="FF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9" name="Google Shape;219;p6"/>
          <p:cNvSpPr txBox="1"/>
          <p:nvPr/>
        </p:nvSpPr>
        <p:spPr>
          <a:xfrm>
            <a:off x="433525" y="2138225"/>
            <a:ext cx="2932500" cy="18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Levantar a problemática dos 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gêneros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ainda dos dias atuais.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Representatividade.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t-BR">
                <a:solidFill>
                  <a:schemeClr val="dk1"/>
                </a:solidFill>
              </a:rPr>
              <a:t>OBJETIVO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5" name="Google Shape;225;p7"/>
          <p:cNvSpPr txBox="1"/>
          <p:nvPr>
            <p:ph idx="1" type="body"/>
          </p:nvPr>
        </p:nvSpPr>
        <p:spPr>
          <a:xfrm>
            <a:off x="1066800" y="2279973"/>
            <a:ext cx="10058400" cy="29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t-BR" sz="3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Este trabalho visa </a:t>
            </a:r>
            <a:r>
              <a:rPr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identificar a percepção de mulheres que ocupam postos de liderança no mercado da Educação Física, sobre as nuances próprias das relações de gênero.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6" name="Google Shape;226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t-BR">
                <a:solidFill>
                  <a:schemeClr val="dk1"/>
                </a:solidFill>
              </a:rPr>
              <a:t>METODOLOGIA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32" name="Google Shape;232;p8"/>
          <p:cNvSpPr txBox="1"/>
          <p:nvPr>
            <p:ph idx="1" type="body"/>
          </p:nvPr>
        </p:nvSpPr>
        <p:spPr>
          <a:xfrm>
            <a:off x="1245980" y="1845734"/>
            <a:ext cx="10058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 de estudo: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</a:t>
            </a: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tativo e exploratório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Entrevista Semiestruturada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Amostragem por conveniência</a:t>
            </a:r>
            <a:r>
              <a:rPr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3" name="Google Shape;233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"/>
          <p:cNvSpPr txBox="1"/>
          <p:nvPr>
            <p:ph idx="1" type="body"/>
          </p:nvPr>
        </p:nvSpPr>
        <p:spPr>
          <a:xfrm>
            <a:off x="1066805" y="1417321"/>
            <a:ext cx="10058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90"/>
              <a:buNone/>
            </a:pPr>
            <a:r>
              <a:rPr b="1" lang="pt-BR" sz="279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Participantes: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Mulheres gestoras em cinco áreas da educação física da região metropolitana de Belo Horizonte.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Universidade (2), Fitness/Academia (2), Esporte de Rendimento (2), Educacional/Escola (2), Setor Público (2), totalizando 10 entrevistadas.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05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9" name="Google Shape;239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Instrumentos: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TCLE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Entrevista (Apêndice I)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Gravador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45" name="Google Shape;245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7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Procedimentos: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Local e Horário para entrevista.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TCLE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latin typeface="Calibri"/>
                <a:ea typeface="Calibri"/>
                <a:cs typeface="Calibri"/>
                <a:sym typeface="Calibri"/>
              </a:rPr>
              <a:t>Entrevista individualizada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1" name="Google Shape;25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9e7c5f9a9_0_134"/>
          <p:cNvSpPr txBox="1"/>
          <p:nvPr>
            <p:ph type="title"/>
          </p:nvPr>
        </p:nvSpPr>
        <p:spPr>
          <a:xfrm>
            <a:off x="8974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t-BR">
                <a:solidFill>
                  <a:schemeClr val="dk1"/>
                </a:solidFill>
              </a:rPr>
              <a:t>INTRODUÇÃO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9" name="Google Shape;79;g89e7c5f9a9_0_134"/>
          <p:cNvSpPr/>
          <p:nvPr/>
        </p:nvSpPr>
        <p:spPr>
          <a:xfrm>
            <a:off x="4750725" y="1737393"/>
            <a:ext cx="2582400" cy="88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89e7c5f9a9_0_134"/>
          <p:cNvSpPr txBox="1"/>
          <p:nvPr/>
        </p:nvSpPr>
        <p:spPr>
          <a:xfrm>
            <a:off x="4788824" y="1836999"/>
            <a:ext cx="25062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Gênero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1" name="Google Shape;81;g89e7c5f9a9_0_134"/>
          <p:cNvCxnSpPr/>
          <p:nvPr/>
        </p:nvCxnSpPr>
        <p:spPr>
          <a:xfrm>
            <a:off x="7333115" y="2566791"/>
            <a:ext cx="478800" cy="4548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2" name="Google Shape;82;g89e7c5f9a9_0_134"/>
          <p:cNvCxnSpPr/>
          <p:nvPr/>
        </p:nvCxnSpPr>
        <p:spPr>
          <a:xfrm flipH="1">
            <a:off x="4271915" y="2566791"/>
            <a:ext cx="478800" cy="4548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83" name="Google Shape;83;g89e7c5f9a9_0_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g89e7c5f9a9_0_134"/>
          <p:cNvSpPr txBox="1"/>
          <p:nvPr/>
        </p:nvSpPr>
        <p:spPr>
          <a:xfrm>
            <a:off x="1027874" y="2690400"/>
            <a:ext cx="30987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Gênero 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uma construção social e independe do sexo biológico.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(DELPHY, CHRISTINE, 2001)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89e7c5f9a9_0_134"/>
          <p:cNvSpPr txBox="1"/>
          <p:nvPr/>
        </p:nvSpPr>
        <p:spPr>
          <a:xfrm>
            <a:off x="8165974" y="1737400"/>
            <a:ext cx="30987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“Pensar o gênero é repensar a questão da sua relação com o sexo, e para pensar esta questão, é necessário colocá-la, o que implica que se abandone a ideia de que já se conhece a resposta”  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(DELPHY, CHRISTINE, 2001 p. 205)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9"/>
          <p:cNvSpPr txBox="1"/>
          <p:nvPr>
            <p:ph idx="1" type="body"/>
          </p:nvPr>
        </p:nvSpPr>
        <p:spPr>
          <a:xfrm>
            <a:off x="1066805" y="507609"/>
            <a:ext cx="10058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Procedimentos éticos 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Submetido ao comitê de ética da UFOP e somente após isso será realizada a pesquisa.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As gestoras</a:t>
            </a:r>
            <a:r>
              <a:rPr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assinaram</a:t>
            </a:r>
            <a:r>
              <a:rPr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TCLE</a:t>
            </a: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Será mantido a ética e moralidade</a:t>
            </a: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anonimato d</a:t>
            </a: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as gestoras</a:t>
            </a:r>
            <a:r>
              <a:rPr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será preservad</a:t>
            </a: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o.</a:t>
            </a:r>
            <a:r>
              <a:rPr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apresentará custos.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590"/>
              <a:buNone/>
            </a:pPr>
            <a:r>
              <a:t/>
            </a:r>
            <a:endParaRPr b="1" sz="2590">
              <a:solidFill>
                <a:schemeClr val="dk1"/>
              </a:solidFill>
            </a:endParaRPr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>
              <a:solidFill>
                <a:schemeClr val="dk1"/>
              </a:solidFill>
            </a:endParaRPr>
          </a:p>
        </p:txBody>
      </p:sp>
      <p:pic>
        <p:nvPicPr>
          <p:cNvPr id="257" name="Google Shape;25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t-BR">
                <a:solidFill>
                  <a:schemeClr val="dk1"/>
                </a:solidFill>
              </a:rPr>
              <a:t>REFERÊNCIAS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63" name="Google Shape;263;p21"/>
          <p:cNvSpPr txBox="1"/>
          <p:nvPr>
            <p:ph idx="1" type="body"/>
          </p:nvPr>
        </p:nvSpPr>
        <p:spPr>
          <a:xfrm>
            <a:off x="1097280" y="1845733"/>
            <a:ext cx="10058400" cy="44170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ALVES, Zélia Maria Mendes. </a:t>
            </a:r>
            <a:r>
              <a:rPr b="1"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Continuidades e Rupturas no Papel da Mulher Brasileira no Século XX. </a:t>
            </a: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Psicologia:Teoria e Pesquisa, São Paulo, v. 16, n. 3, p. 233-239, dez. 2000.</a:t>
            </a:r>
            <a:endParaRPr sz="1600">
              <a:solidFill>
                <a:srgbClr val="2B25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BEAUVOIR, Simone. Feminilidade: uma armadilha. Separata de: BAPTISTA, Maria Manuel et al. </a:t>
            </a:r>
            <a:r>
              <a:rPr b="1"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Género e Performance — Textos essenciais Vol. I. </a:t>
            </a: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[S. l.]: Grácio Editor, 01/11/2018. v. 1, p. 197-214. ISBN 978-989-54215-2-7.</a:t>
            </a:r>
            <a:endParaRPr sz="1600">
              <a:solidFill>
                <a:srgbClr val="2B252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BONI, Valdete; QUARESMA, Silva Jurema. Aprendendo a entrevistar: como fazer entrevistas em Ciências Sociais. </a:t>
            </a:r>
            <a:r>
              <a:rPr b="1"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Revista Eletrônica dos Pós-Graduandos em Sociologia Política da UFSC</a:t>
            </a: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, v. 2, n.1 (3), p. 68-80, jan-jul, 2005.</a:t>
            </a:r>
            <a:endParaRPr sz="1600">
              <a:solidFill>
                <a:srgbClr val="2B252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CADERNO Globo 12. Corpo: artigo indefinido. São Paulo: Globo Comunicação e Participantes S.A., 2017.</a:t>
            </a:r>
            <a:endParaRPr sz="1600">
              <a:solidFill>
                <a:srgbClr val="2B252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CATANI, A. M., OLIVEIRA, J. F. e DOURADO, L. F.</a:t>
            </a:r>
            <a:r>
              <a:rPr b="1"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Política educacional, mudanças no mundo do trabalho e reforma curricular dos cursos de graduação no Brasil.</a:t>
            </a: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Educação e sociedade, Campinas, v.22, n. 75, p. 67-83, 2001. </a:t>
            </a:r>
            <a:r>
              <a:rPr lang="pt-BR" sz="1200">
                <a:solidFill>
                  <a:srgbClr val="2B25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2B25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" rtl="0" algn="l">
              <a:lnSpc>
                <a:spcPct val="90000"/>
              </a:lnSpc>
              <a:spcBef>
                <a:spcPts val="3400"/>
              </a:spcBef>
              <a:spcAft>
                <a:spcPts val="0"/>
              </a:spcAft>
              <a:buSzPts val="2000"/>
              <a:buFont typeface="Noto Sans Symbols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2"/>
          <p:cNvSpPr txBox="1"/>
          <p:nvPr>
            <p:ph idx="1" type="body"/>
          </p:nvPr>
        </p:nvSpPr>
        <p:spPr>
          <a:xfrm>
            <a:off x="1066805" y="270709"/>
            <a:ext cx="10058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CURIEL, Olchy. Género, raça, sexualidade — debates contemporâneos. Separata de: BAPTISTA, Maria Manuel et al. </a:t>
            </a:r>
            <a:r>
              <a:rPr b="1"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Género e Performance — Textos essenciais Vol. I. </a:t>
            </a: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[S. l.]: Grácio Editor, 01/11/2018. v. 1, p. 197-214. ISBN 978-989-54215-2-7.</a:t>
            </a:r>
            <a:endParaRPr sz="1600">
              <a:solidFill>
                <a:srgbClr val="2B25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DELPHY, Christine. Pensar o género: problemas e resistencia. Separata de: BAPTISTA, Maria Manuel et al. </a:t>
            </a:r>
            <a:r>
              <a:rPr b="1"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Género e Performance — Textos essenciais Vol. I. </a:t>
            </a: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[S. l.]: Grácio Editor, 01/11/2018. v. 1, p. 197-214. ISBN 978-989-54215-2-7.</a:t>
            </a:r>
            <a:endParaRPr sz="1600">
              <a:solidFill>
                <a:srgbClr val="2B252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DEVIDE, Fabiano Pries et al.</a:t>
            </a:r>
            <a:r>
              <a:rPr b="1"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 Estudos de gênero na Educação Física Brasileira. 0+</a:t>
            </a: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Rev Motriz, Rio Claro, v. 17, n. 1, p. 93-104, 1 mar. 2011.</a:t>
            </a:r>
            <a:endParaRPr sz="1600">
              <a:solidFill>
                <a:srgbClr val="2B252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EXAME. Revista Você S.A. </a:t>
            </a:r>
            <a:r>
              <a:rPr b="1"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As melhores empresas para se trabalhar.</a:t>
            </a: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 São Paulo: Abril, 2000-2016.</a:t>
            </a:r>
            <a:endParaRPr sz="1600">
              <a:solidFill>
                <a:srgbClr val="2B252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GÊNERO e diversidade na escola: formação de professoras/es em Gênero, Orientação Sexual e Relações Étnico-Raciais. Livro de conteúdo. Versão 2009. – Rio de Janeiro: CEPESC; Brasília: SPM, 2009.</a:t>
            </a:r>
            <a:endParaRPr sz="1600">
              <a:solidFill>
                <a:srgbClr val="2B252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GLAZIER, Jack D. &amp; POWELL, Ronald R. Qualitative research in information management. Englewood, CO: Libraries Unlimited, 1992. 238p.</a:t>
            </a:r>
            <a:endParaRPr sz="1600">
              <a:solidFill>
                <a:srgbClr val="2B25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80000"/>
              </a:lnSpc>
              <a:spcBef>
                <a:spcPts val="34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89e7c5f9a9_0_338"/>
          <p:cNvSpPr txBox="1"/>
          <p:nvPr>
            <p:ph idx="1" type="body"/>
          </p:nvPr>
        </p:nvSpPr>
        <p:spPr>
          <a:xfrm>
            <a:off x="1066805" y="336334"/>
            <a:ext cx="10058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LIEBSCHER, Peter. Quantity with quality ? Teaching quantitative and qualitative methods in a LIS Master’s program. Library Trends, v. 46, n. 4, p. 668-680, Spring 1998.</a:t>
            </a:r>
            <a:endParaRPr sz="1600">
              <a:solidFill>
                <a:srgbClr val="2B25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MARTINI, Méry Terezinha; SOUZA, Fernanda. </a:t>
            </a:r>
            <a:r>
              <a:rPr b="1"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Mulher do século XXI: conquistas e desafios do lar ao lar.</a:t>
            </a: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Publicado em: fev. 2016. Disponível em: . Acesso em: 08 abr. 2020.</a:t>
            </a:r>
            <a:endParaRPr sz="1600">
              <a:solidFill>
                <a:srgbClr val="2B25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3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PFISTER , Gertrud; RADTKE, Sabine.</a:t>
            </a:r>
            <a:r>
              <a:rPr b="1"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Mulheres Tomando a Liderança ou mulheres tomando a liderança nas organizações esportivas alemãs. </a:t>
            </a: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Movimento, [</a:t>
            </a:r>
            <a:r>
              <a:rPr i="1"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S. l.</a:t>
            </a: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], v. 13, n. 2, p. 91-129, 2 ago. 2007.</a:t>
            </a:r>
            <a:endParaRPr sz="1600">
              <a:solidFill>
                <a:srgbClr val="2B25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3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PFISTER , Gertrud. </a:t>
            </a:r>
            <a:r>
              <a:rPr b="1"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Líderes femininas em organizações esportivas - Tendências mundiais. </a:t>
            </a: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Movimento, [</a:t>
            </a:r>
            <a:r>
              <a:rPr i="1"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S. l.</a:t>
            </a: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], v. 9, n. 2, p. 11-35, 22 ago. 2003</a:t>
            </a:r>
            <a:endParaRPr sz="1600">
              <a:solidFill>
                <a:srgbClr val="2B25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PINTO, Céli Regina Jardim. Feminismo, história e poder. </a:t>
            </a:r>
            <a:r>
              <a:rPr b="1"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Rev.   Sociol. Polit. [online].</a:t>
            </a: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 2010, vol.18, n.36, pp.15-23. ISSN 0104-4478.  </a:t>
            </a:r>
            <a:r>
              <a:rPr lang="pt-BR" sz="1600">
                <a:solidFill>
                  <a:srgbClr val="2B2524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https://doi.org/10.1590/S0104-44782010000200003</a:t>
            </a:r>
            <a:endParaRPr sz="1600">
              <a:solidFill>
                <a:srgbClr val="2B25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POMBO, Mariana Ferreira. Estrutura ou dispositivo: como (re)pensar a Estrutura ou dispositivo: como (re)pensar a diferença sexual hoje. </a:t>
            </a:r>
            <a:r>
              <a:rPr b="1"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Revista Estudos Feministas,</a:t>
            </a:r>
            <a:r>
              <a:rPr lang="pt-BR" sz="1600">
                <a:solidFill>
                  <a:srgbClr val="2B2524"/>
                </a:solidFill>
                <a:latin typeface="Calibri"/>
                <a:ea typeface="Calibri"/>
                <a:cs typeface="Calibri"/>
                <a:sym typeface="Calibri"/>
              </a:rPr>
              <a:t> Florianópolis, v. 27, p. 1-11, jun. 2019.</a:t>
            </a:r>
            <a:endParaRPr sz="1600">
              <a:solidFill>
                <a:srgbClr val="2B252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RODRIGUES, Rosângela Rocio Jarros. EDUCAÇÃO PROFISSIONAL DA MULHER E A ASCENSÃO A CARGOS DE LIDERANÇA. </a:t>
            </a:r>
            <a:r>
              <a:rPr b="1"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Revista Labor</a:t>
            </a: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[</a:t>
            </a:r>
            <a:r>
              <a:rPr i="1"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S. l.</a:t>
            </a:r>
            <a:r>
              <a:rPr lang="pt-BR" sz="1600">
                <a:solidFill>
                  <a:srgbClr val="2B25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], v. 02, n. 18, p. 64-77, nov. 2017.</a:t>
            </a:r>
            <a:endParaRPr sz="1600">
              <a:solidFill>
                <a:srgbClr val="2B25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9144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9144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50"/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B252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t-BR">
                <a:solidFill>
                  <a:schemeClr val="dk1"/>
                </a:solidFill>
              </a:rPr>
              <a:t>OBRIGADA!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descr="Resultado de imagem para escola de educaÃ§Ã£o fisica ufop" id="279" name="Google Shape;27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3494" y="306595"/>
            <a:ext cx="1320313" cy="13611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UFOP SIMBOLO" id="280" name="Google Shape;280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6692" y="243774"/>
            <a:ext cx="711727" cy="1486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58525" y="1730550"/>
            <a:ext cx="6074950" cy="455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9e7c5f9a9_0_301"/>
          <p:cNvSpPr/>
          <p:nvPr/>
        </p:nvSpPr>
        <p:spPr>
          <a:xfrm>
            <a:off x="4750725" y="1737393"/>
            <a:ext cx="2582400" cy="88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89e7c5f9a9_0_301"/>
          <p:cNvSpPr txBox="1"/>
          <p:nvPr/>
        </p:nvSpPr>
        <p:spPr>
          <a:xfrm>
            <a:off x="4788824" y="1836999"/>
            <a:ext cx="25062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Gênero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" name="Google Shape;92;g89e7c5f9a9_0_301"/>
          <p:cNvCxnSpPr/>
          <p:nvPr/>
        </p:nvCxnSpPr>
        <p:spPr>
          <a:xfrm>
            <a:off x="7333115" y="2566791"/>
            <a:ext cx="478800" cy="4548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93" name="Google Shape;93;g89e7c5f9a9_0_301"/>
          <p:cNvCxnSpPr/>
          <p:nvPr/>
        </p:nvCxnSpPr>
        <p:spPr>
          <a:xfrm flipH="1">
            <a:off x="4271915" y="2566791"/>
            <a:ext cx="478800" cy="4548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94" name="Google Shape;94;g89e7c5f9a9_0_3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g89e7c5f9a9_0_301"/>
          <p:cNvSpPr txBox="1"/>
          <p:nvPr/>
        </p:nvSpPr>
        <p:spPr>
          <a:xfrm>
            <a:off x="671024" y="2967725"/>
            <a:ext cx="36009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 gênero possui um papel importante na categoria analítica, para desnaturalizar a visão da mulher concebida como “outro” a partir do homem.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CURIEL, OLCHY,</a:t>
            </a:r>
            <a:r>
              <a:rPr lang="pt-BR" sz="2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2005)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89e7c5f9a9_0_301"/>
          <p:cNvSpPr txBox="1"/>
          <p:nvPr/>
        </p:nvSpPr>
        <p:spPr>
          <a:xfrm>
            <a:off x="7868117" y="2967719"/>
            <a:ext cx="44874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Ciências sociais,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Organizações Sociais,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Hiearaquização Sexual.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CURIEL, OLCHY,</a:t>
            </a:r>
            <a:r>
              <a:rPr lang="pt-BR" sz="2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2005)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9e7c5f9a9_0_312"/>
          <p:cNvSpPr/>
          <p:nvPr/>
        </p:nvSpPr>
        <p:spPr>
          <a:xfrm>
            <a:off x="4750725" y="1737393"/>
            <a:ext cx="2582400" cy="88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89e7c5f9a9_0_312"/>
          <p:cNvSpPr txBox="1"/>
          <p:nvPr/>
        </p:nvSpPr>
        <p:spPr>
          <a:xfrm>
            <a:off x="4788824" y="1836999"/>
            <a:ext cx="25062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Gênero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3" name="Google Shape;103;g89e7c5f9a9_0_312"/>
          <p:cNvCxnSpPr/>
          <p:nvPr/>
        </p:nvCxnSpPr>
        <p:spPr>
          <a:xfrm>
            <a:off x="7333115" y="2566791"/>
            <a:ext cx="478800" cy="4548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4" name="Google Shape;104;g89e7c5f9a9_0_312"/>
          <p:cNvSpPr txBox="1"/>
          <p:nvPr/>
        </p:nvSpPr>
        <p:spPr>
          <a:xfrm>
            <a:off x="767625" y="3021600"/>
            <a:ext cx="3504300" cy="16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Então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para além da anatomia dos seus corpos, homens e mulheres, são produtos da realidade social.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(GÊNERO, 2009)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5" name="Google Shape;105;g89e7c5f9a9_0_312"/>
          <p:cNvCxnSpPr/>
          <p:nvPr/>
        </p:nvCxnSpPr>
        <p:spPr>
          <a:xfrm flipH="1">
            <a:off x="4271915" y="2566791"/>
            <a:ext cx="478800" cy="4548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6" name="Google Shape;106;g89e7c5f9a9_0_312"/>
          <p:cNvSpPr txBox="1"/>
          <p:nvPr/>
        </p:nvSpPr>
        <p:spPr>
          <a:xfrm>
            <a:off x="7984000" y="3021600"/>
            <a:ext cx="3504300" cy="16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que existe, na verdade é uma expectativa social de gênero em relação ao corpo/genital. (CADERNO, 2017)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g89e7c5f9a9_0_3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9e7c5f9a9_0_119"/>
          <p:cNvSpPr/>
          <p:nvPr/>
        </p:nvSpPr>
        <p:spPr>
          <a:xfrm>
            <a:off x="4724400" y="3273568"/>
            <a:ext cx="2582400" cy="88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89e7c5f9a9_0_119"/>
          <p:cNvSpPr txBox="1"/>
          <p:nvPr/>
        </p:nvSpPr>
        <p:spPr>
          <a:xfrm>
            <a:off x="4762499" y="3254024"/>
            <a:ext cx="25062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Hierarquização Sexual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4" name="Google Shape;114;g89e7c5f9a9_0_119"/>
          <p:cNvCxnSpPr/>
          <p:nvPr/>
        </p:nvCxnSpPr>
        <p:spPr>
          <a:xfrm rot="10800000">
            <a:off x="3996300" y="3027966"/>
            <a:ext cx="728100" cy="3333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5" name="Google Shape;115;g89e7c5f9a9_0_119"/>
          <p:cNvSpPr txBox="1"/>
          <p:nvPr/>
        </p:nvSpPr>
        <p:spPr>
          <a:xfrm>
            <a:off x="897474" y="1883950"/>
            <a:ext cx="30987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Binarismo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Desconstrução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Multiplicidades e exercício da alteridade.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(POMBO,2019)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6" name="Google Shape;116;g89e7c5f9a9_0_119"/>
          <p:cNvCxnSpPr/>
          <p:nvPr/>
        </p:nvCxnSpPr>
        <p:spPr>
          <a:xfrm flipH="1" rot="10800000">
            <a:off x="7306733" y="2983266"/>
            <a:ext cx="656100" cy="378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7" name="Google Shape;117;g89e7c5f9a9_0_119"/>
          <p:cNvSpPr txBox="1"/>
          <p:nvPr/>
        </p:nvSpPr>
        <p:spPr>
          <a:xfrm>
            <a:off x="8241600" y="1883950"/>
            <a:ext cx="33957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(Re)pensar os indivíduos e as sexualidades, aceitar que novas diferenciações que são possíveis.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(POMBO,2019)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Google Shape;118;g89e7c5f9a9_0_119"/>
          <p:cNvCxnSpPr/>
          <p:nvPr/>
        </p:nvCxnSpPr>
        <p:spPr>
          <a:xfrm>
            <a:off x="7209365" y="4156966"/>
            <a:ext cx="571500" cy="5337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9" name="Google Shape;119;g89e7c5f9a9_0_119"/>
          <p:cNvSpPr txBox="1"/>
          <p:nvPr/>
        </p:nvSpPr>
        <p:spPr>
          <a:xfrm>
            <a:off x="7894448" y="4747575"/>
            <a:ext cx="34641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Diferenciação sexual deve ser uma questão deixada em aberto.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(BUTLER, 2012)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0" name="Google Shape;120;g89e7c5f9a9_0_119"/>
          <p:cNvCxnSpPr/>
          <p:nvPr/>
        </p:nvCxnSpPr>
        <p:spPr>
          <a:xfrm flipH="1">
            <a:off x="4289566" y="4156966"/>
            <a:ext cx="532200" cy="6417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21" name="Google Shape;121;g89e7c5f9a9_0_119"/>
          <p:cNvSpPr txBox="1"/>
          <p:nvPr/>
        </p:nvSpPr>
        <p:spPr>
          <a:xfrm>
            <a:off x="844573" y="4747575"/>
            <a:ext cx="34641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Gama de possibilidades de práticas corporais/ sexuais que não se sobrepõem.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(BUTLER, 2012)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g89e7c5f9a9_0_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/>
          <p:nvPr/>
        </p:nvSpPr>
        <p:spPr>
          <a:xfrm>
            <a:off x="700896" y="3161180"/>
            <a:ext cx="1940943" cy="810081"/>
          </a:xfrm>
          <a:prstGeom prst="roundRect">
            <a:avLst>
              <a:gd fmla="val 16667" name="adj"/>
            </a:avLst>
          </a:prstGeom>
          <a:noFill/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BASQUESTE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 txBox="1"/>
          <p:nvPr/>
        </p:nvSpPr>
        <p:spPr>
          <a:xfrm>
            <a:off x="45288" y="3342259"/>
            <a:ext cx="324353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Feminino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9" name="Google Shape;129;p4"/>
          <p:cNvCxnSpPr/>
          <p:nvPr/>
        </p:nvCxnSpPr>
        <p:spPr>
          <a:xfrm flipH="1" rot="10800000">
            <a:off x="2633212" y="2467155"/>
            <a:ext cx="1020074" cy="797944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30" name="Google Shape;130;p4"/>
          <p:cNvSpPr txBox="1"/>
          <p:nvPr/>
        </p:nvSpPr>
        <p:spPr>
          <a:xfrm>
            <a:off x="3756745" y="1752814"/>
            <a:ext cx="34332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Algo Inventado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Sensível e encantadora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Superioridade do homem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1" name="Google Shape;131;p4"/>
          <p:cNvCxnSpPr/>
          <p:nvPr/>
        </p:nvCxnSpPr>
        <p:spPr>
          <a:xfrm>
            <a:off x="2633212" y="3573092"/>
            <a:ext cx="1017900" cy="75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32" name="Google Shape;132;p4"/>
          <p:cNvSpPr txBox="1"/>
          <p:nvPr/>
        </p:nvSpPr>
        <p:spPr>
          <a:xfrm>
            <a:off x="3756760" y="3115679"/>
            <a:ext cx="50940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Falta de Inteligência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Infidelidade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Irresponsabilidade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4"/>
          <p:cNvCxnSpPr/>
          <p:nvPr/>
        </p:nvCxnSpPr>
        <p:spPr>
          <a:xfrm>
            <a:off x="2633212" y="3867344"/>
            <a:ext cx="938124" cy="1101471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34" name="Google Shape;134;p4"/>
          <p:cNvSpPr txBox="1"/>
          <p:nvPr/>
        </p:nvSpPr>
        <p:spPr>
          <a:xfrm>
            <a:off x="3852885" y="4665441"/>
            <a:ext cx="48351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Afasta dos cargos de liderança,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pois quando os assume,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tornaria menos feminina.</a:t>
            </a:r>
            <a:endParaRPr sz="16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 txBox="1"/>
          <p:nvPr/>
        </p:nvSpPr>
        <p:spPr>
          <a:xfrm>
            <a:off x="8228150" y="1804850"/>
            <a:ext cx="34332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 txBox="1"/>
          <p:nvPr/>
        </p:nvSpPr>
        <p:spPr>
          <a:xfrm>
            <a:off x="3571325" y="6021013"/>
            <a:ext cx="3618300" cy="5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0215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(BEAUVOIR, SIMONE, 2001)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9e7c5f9a9_0_232"/>
          <p:cNvSpPr txBox="1"/>
          <p:nvPr/>
        </p:nvSpPr>
        <p:spPr>
          <a:xfrm>
            <a:off x="8228150" y="1804850"/>
            <a:ext cx="34332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g89e7c5f9a9_0_232"/>
          <p:cNvSpPr/>
          <p:nvPr/>
        </p:nvSpPr>
        <p:spPr>
          <a:xfrm>
            <a:off x="861750" y="1972300"/>
            <a:ext cx="10503300" cy="29205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5400000" dist="38100" endA="0" endPos="30000" fadeDir="5400012" kx="0" rotWithShape="0" algn="bl" stA="0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89e7c5f9a9_0_232"/>
          <p:cNvSpPr txBox="1"/>
          <p:nvPr/>
        </p:nvSpPr>
        <p:spPr>
          <a:xfrm>
            <a:off x="1176300" y="2937975"/>
            <a:ext cx="98742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“Não nos deixemos enganar. É evidente que é apenas em documentos legais e em registos civis que os dois sexos aparecem como iguais. Até a palavra homem, em muitos países, significa ao mesmo tempo, o homem e a raça humana” (p.54)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89e7c5f9a9_0_232"/>
          <p:cNvSpPr txBox="1"/>
          <p:nvPr/>
        </p:nvSpPr>
        <p:spPr>
          <a:xfrm>
            <a:off x="3664200" y="6059475"/>
            <a:ext cx="3618300" cy="5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0215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(BEAUVOIR, SIMONE, 2001)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g89e7c5f9a9_0_2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9e7c5f9a9_0_329"/>
          <p:cNvSpPr txBox="1"/>
          <p:nvPr/>
        </p:nvSpPr>
        <p:spPr>
          <a:xfrm>
            <a:off x="8228150" y="1804850"/>
            <a:ext cx="34332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89e7c5f9a9_0_329"/>
          <p:cNvSpPr/>
          <p:nvPr/>
        </p:nvSpPr>
        <p:spPr>
          <a:xfrm>
            <a:off x="787525" y="1972300"/>
            <a:ext cx="10577400" cy="332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5400000" dist="38100" endA="0" endPos="30000" fadeDir="5400012" kx="0" rotWithShape="0" algn="bl" stA="0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89e7c5f9a9_0_329"/>
          <p:cNvSpPr txBox="1"/>
          <p:nvPr/>
        </p:nvSpPr>
        <p:spPr>
          <a:xfrm>
            <a:off x="1403475" y="2064450"/>
            <a:ext cx="98742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Força Física?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“Originalmente, o mundo foi construído na base da força física. Hoje, muitas vezes, não é preciso mais do que o apoio de um dedo para poder, com a ajuda de máquinas, comandar forças imensas; é pelo pensamento e não pelo exercício muscular que o mundo é agora conquistado. É por isso que a desigualdade física perdeu quase por completo a sua importância.” (p. 55).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89e7c5f9a9_0_329"/>
          <p:cNvSpPr txBox="1"/>
          <p:nvPr/>
        </p:nvSpPr>
        <p:spPr>
          <a:xfrm>
            <a:off x="3664200" y="6059475"/>
            <a:ext cx="3618300" cy="5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0215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(BEAUVOIR, SIMONE, 2001)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5" name="Google Shape;155;g89e7c5f9a9_0_3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9e7c5f9a9_0_159"/>
          <p:cNvSpPr/>
          <p:nvPr/>
        </p:nvSpPr>
        <p:spPr>
          <a:xfrm>
            <a:off x="700896" y="3161180"/>
            <a:ext cx="1941000" cy="810000"/>
          </a:xfrm>
          <a:prstGeom prst="roundRect">
            <a:avLst>
              <a:gd fmla="val 16667" name="adj"/>
            </a:avLst>
          </a:prstGeom>
          <a:noFill/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BASQUESTE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89e7c5f9a9_0_159"/>
          <p:cNvSpPr txBox="1"/>
          <p:nvPr/>
        </p:nvSpPr>
        <p:spPr>
          <a:xfrm>
            <a:off x="45288" y="3342259"/>
            <a:ext cx="3243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Feminismo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2" name="Google Shape;162;g89e7c5f9a9_0_159"/>
          <p:cNvCxnSpPr/>
          <p:nvPr/>
        </p:nvCxnSpPr>
        <p:spPr>
          <a:xfrm flipH="1" rot="10800000">
            <a:off x="2633212" y="2467099"/>
            <a:ext cx="1020000" cy="798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63" name="Google Shape;163;g89e7c5f9a9_0_159"/>
          <p:cNvSpPr txBox="1"/>
          <p:nvPr/>
        </p:nvSpPr>
        <p:spPr>
          <a:xfrm>
            <a:off x="3847974" y="1915150"/>
            <a:ext cx="76083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movimento que produz sua própria reflexão crítica, sua própria teoria.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4" name="Google Shape;164;g89e7c5f9a9_0_159"/>
          <p:cNvCxnSpPr/>
          <p:nvPr/>
        </p:nvCxnSpPr>
        <p:spPr>
          <a:xfrm flipH="1" rot="10800000">
            <a:off x="2633212" y="3559292"/>
            <a:ext cx="884100" cy="138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65" name="Google Shape;165;g89e7c5f9a9_0_159"/>
          <p:cNvSpPr txBox="1"/>
          <p:nvPr/>
        </p:nvSpPr>
        <p:spPr>
          <a:xfrm>
            <a:off x="3847970" y="2827563"/>
            <a:ext cx="76083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Brasil: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1932 Conquista do Voto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1975 </a:t>
            </a:r>
            <a:r>
              <a:rPr lang="pt-BR">
                <a:solidFill>
                  <a:schemeClr val="dk1"/>
                </a:solidFill>
              </a:rPr>
              <a:t>“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papel e o comportamento da mulher na realidade brasileira”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1979 Movimento Feminino pela Anistia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1984 Conselho Nacional da Condição da Mulher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6" name="Google Shape;166;g89e7c5f9a9_0_159"/>
          <p:cNvCxnSpPr/>
          <p:nvPr/>
        </p:nvCxnSpPr>
        <p:spPr>
          <a:xfrm>
            <a:off x="2633212" y="3867344"/>
            <a:ext cx="938100" cy="11016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67" name="Google Shape;167;g89e7c5f9a9_0_159"/>
          <p:cNvSpPr txBox="1"/>
          <p:nvPr/>
        </p:nvSpPr>
        <p:spPr>
          <a:xfrm>
            <a:off x="3891250" y="4968950"/>
            <a:ext cx="7668600" cy="10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Constituição de 1988 é uma das que mais garante direitos para a mulher no mundo.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89e7c5f9a9_0_159"/>
          <p:cNvSpPr txBox="1"/>
          <p:nvPr/>
        </p:nvSpPr>
        <p:spPr>
          <a:xfrm>
            <a:off x="5279250" y="6131100"/>
            <a:ext cx="17373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(PINTO, 2010)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g89e7c5f9a9_0_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7275" y="5752825"/>
            <a:ext cx="1724725" cy="1105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2019-09-24T16:46:52Z</dcterms:created>
  <dc:creator>gabif</dc:creator>
</cp:coreProperties>
</file>