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PT Sans Narrow"/>
      <p:regular r:id="rId23"/>
      <p:bold r:id="rId24"/>
    </p:embeddedFont>
    <p:embeddedFont>
      <p:font typeface="Open Sans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PTSansNarrow-bold.fntdata"/><Relationship Id="rId23" Type="http://schemas.openxmlformats.org/officeDocument/2006/relationships/font" Target="fonts/PTSansNarrow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penSans-bold.fntdata"/><Relationship Id="rId25" Type="http://schemas.openxmlformats.org/officeDocument/2006/relationships/font" Target="fonts/OpenSans-regular.fntdata"/><Relationship Id="rId28" Type="http://schemas.openxmlformats.org/officeDocument/2006/relationships/font" Target="fonts/OpenSans-boldItalic.fntdata"/><Relationship Id="rId27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46e2fb78d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46e2fb78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46e2fb78d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746e2fb78d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3c68e6ee3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73c68e6ee3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3c68e6ee3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73c68e6ee3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46e2fb78d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746e2fb78d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73c68e6ee3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73c68e6ee3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3c68e6ee3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73c68e6ee3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73c68e6ee3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73c68e6ee3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46e2fb78d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46e2fb78d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4c7af399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4c7af399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3c68e6ee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3c68e6ee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46e2fb78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46e2fb78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46e2fb78d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46e2fb78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3c68e6ee3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73c68e6ee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4c7af399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4c7af399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3c68e6ee3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3c68e6ee3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Relationship Id="rId5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53000" y="130075"/>
            <a:ext cx="7139100" cy="316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UNIVERSIDADE FEDERAL DE OURO PRETO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TARIFA DOMINGUEIRA: UMA POLICY ANALYSIS DE UMA POLÍTICA PÚBLICA DE INCENTIVO À CIRCULAÇÃO NA CIDADE DE CURITIBA-PR E OS IMPACTOS NO ÂMBITO DO LAZER</a:t>
            </a:r>
            <a:endParaRPr b="1" sz="17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1003650" y="3000075"/>
            <a:ext cx="72378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400">
                <a:solidFill>
                  <a:srgbClr val="000000"/>
                </a:solidFill>
              </a:rPr>
              <a:t>Disc</a:t>
            </a:r>
            <a:r>
              <a:rPr b="1" lang="pt-BR" sz="1400">
                <a:solidFill>
                  <a:srgbClr val="000000"/>
                </a:solidFill>
              </a:rPr>
              <a:t>entes:</a:t>
            </a:r>
            <a:r>
              <a:rPr lang="pt-BR" sz="1400">
                <a:solidFill>
                  <a:srgbClr val="000000"/>
                </a:solidFill>
              </a:rPr>
              <a:t> Bruna Baldi e Hipsia Ferreira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400">
                <a:solidFill>
                  <a:srgbClr val="000000"/>
                </a:solidFill>
              </a:rPr>
              <a:t>2020</a:t>
            </a:r>
            <a:endParaRPr b="1" sz="1400">
              <a:solidFill>
                <a:srgbClr val="000000"/>
              </a:solidFill>
            </a:endParaRPr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275" y="185900"/>
            <a:ext cx="433775" cy="1034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41925" y="130073"/>
            <a:ext cx="774750" cy="90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5">
            <a:alphaModFix amt="31000"/>
          </a:blip>
          <a:stretch>
            <a:fillRect/>
          </a:stretch>
        </p:blipFill>
        <p:spPr>
          <a:xfrm>
            <a:off x="5503550" y="2671950"/>
            <a:ext cx="3513126" cy="2252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433025" y="436950"/>
            <a:ext cx="8550600" cy="6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pt-BR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Desenvolvimento de uma política pública</a:t>
            </a:r>
            <a:endParaRPr/>
          </a:p>
        </p:txBody>
      </p:sp>
      <p:sp>
        <p:nvSpPr>
          <p:cNvPr id="124" name="Google Shape;124;p22"/>
          <p:cNvSpPr txBox="1"/>
          <p:nvPr/>
        </p:nvSpPr>
        <p:spPr>
          <a:xfrm>
            <a:off x="874950" y="2373100"/>
            <a:ext cx="3108900" cy="13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latin typeface="Open Sans"/>
                <a:ea typeface="Open Sans"/>
                <a:cs typeface="Open Sans"/>
                <a:sym typeface="Open Sans"/>
              </a:rPr>
              <a:t>Análise da arena política:</a:t>
            </a:r>
            <a:r>
              <a:rPr lang="pt-BR">
                <a:latin typeface="Open Sans"/>
                <a:ea typeface="Open Sans"/>
                <a:cs typeface="Open Sans"/>
                <a:sym typeface="Open Sans"/>
              </a:rPr>
              <a:t> campo no qual emergem disputas de relações de poder de pessoas direta ou indiretamente envolvidas com a política pública.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5" name="Google Shape;125;p22"/>
          <p:cNvSpPr txBox="1"/>
          <p:nvPr/>
        </p:nvSpPr>
        <p:spPr>
          <a:xfrm>
            <a:off x="5276875" y="1922150"/>
            <a:ext cx="3108900" cy="6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>
                <a:latin typeface="Open Sans"/>
                <a:ea typeface="Open Sans"/>
                <a:cs typeface="Open Sans"/>
                <a:sym typeface="Open Sans"/>
              </a:rPr>
              <a:t>Polity - </a:t>
            </a:r>
            <a:r>
              <a:rPr lang="pt-BR">
                <a:latin typeface="Open Sans"/>
                <a:ea typeface="Open Sans"/>
                <a:cs typeface="Open Sans"/>
                <a:sym typeface="Open Sans"/>
              </a:rPr>
              <a:t>esfera política em seu sentido mais amplo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6" name="Google Shape;126;p22"/>
          <p:cNvSpPr txBox="1"/>
          <p:nvPr/>
        </p:nvSpPr>
        <p:spPr>
          <a:xfrm>
            <a:off x="5276875" y="2701000"/>
            <a:ext cx="3108900" cy="6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>
                <a:latin typeface="Open Sans"/>
                <a:ea typeface="Open Sans"/>
                <a:cs typeface="Open Sans"/>
                <a:sym typeface="Open Sans"/>
              </a:rPr>
              <a:t>Politics </a:t>
            </a:r>
            <a:r>
              <a:rPr lang="pt-BR">
                <a:latin typeface="Open Sans"/>
                <a:ea typeface="Open Sans"/>
                <a:cs typeface="Open Sans"/>
                <a:sym typeface="Open Sans"/>
              </a:rPr>
              <a:t>- atores/atividade política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7" name="Google Shape;127;p22"/>
          <p:cNvSpPr txBox="1"/>
          <p:nvPr/>
        </p:nvSpPr>
        <p:spPr>
          <a:xfrm>
            <a:off x="5295800" y="3479850"/>
            <a:ext cx="3108900" cy="6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>
                <a:latin typeface="Open Sans"/>
                <a:ea typeface="Open Sans"/>
                <a:cs typeface="Open Sans"/>
                <a:sym typeface="Open Sans"/>
              </a:rPr>
              <a:t>Policy/policies </a:t>
            </a:r>
            <a:r>
              <a:rPr lang="pt-BR">
                <a:latin typeface="Open Sans"/>
                <a:ea typeface="Open Sans"/>
                <a:cs typeface="Open Sans"/>
                <a:sym typeface="Open Sans"/>
              </a:rPr>
              <a:t>- ações públicas implementadas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28" name="Google Shape;128;p22"/>
          <p:cNvCxnSpPr/>
          <p:nvPr/>
        </p:nvCxnSpPr>
        <p:spPr>
          <a:xfrm>
            <a:off x="4621225" y="1645500"/>
            <a:ext cx="37200" cy="25779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22"/>
          <p:cNvCxnSpPr>
            <a:endCxn id="125" idx="1"/>
          </p:cNvCxnSpPr>
          <p:nvPr/>
        </p:nvCxnSpPr>
        <p:spPr>
          <a:xfrm flipH="1" rot="10800000">
            <a:off x="4525675" y="2241650"/>
            <a:ext cx="751200" cy="1380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" name="Google Shape;130;p22"/>
          <p:cNvCxnSpPr>
            <a:endCxn id="126" idx="1"/>
          </p:cNvCxnSpPr>
          <p:nvPr/>
        </p:nvCxnSpPr>
        <p:spPr>
          <a:xfrm flipH="1" rot="10800000">
            <a:off x="4544875" y="3020500"/>
            <a:ext cx="732000" cy="960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22"/>
          <p:cNvCxnSpPr>
            <a:endCxn id="127" idx="1"/>
          </p:cNvCxnSpPr>
          <p:nvPr/>
        </p:nvCxnSpPr>
        <p:spPr>
          <a:xfrm flipH="1" rot="10800000">
            <a:off x="4592300" y="3799350"/>
            <a:ext cx="703500" cy="1140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2" name="Google Shape;132;p22"/>
          <p:cNvCxnSpPr>
            <a:endCxn id="124" idx="3"/>
          </p:cNvCxnSpPr>
          <p:nvPr/>
        </p:nvCxnSpPr>
        <p:spPr>
          <a:xfrm rot="10800000">
            <a:off x="3983850" y="3025300"/>
            <a:ext cx="541800" cy="840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/>
              <a:t>Desenvolvimento de uma política pública</a:t>
            </a:r>
            <a:endParaRPr/>
          </a:p>
        </p:txBody>
      </p:sp>
      <p:sp>
        <p:nvSpPr>
          <p:cNvPr id="138" name="Google Shape;138;p2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P</a:t>
            </a:r>
            <a:r>
              <a:rPr lang="pt-BR">
                <a:solidFill>
                  <a:srgbClr val="000000"/>
                </a:solidFill>
              </a:rPr>
              <a:t>olicy Cycle (ciclo político): definição do problema e agendamento   formulação das medidas de política e legitimação da decisão    implementação           avaliação e mudança das políticas públicas;</a:t>
            </a:r>
            <a:br>
              <a:rPr lang="pt-BR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Policy Analysis (análise política): analisar as confluências e os jogos de poder, que emergem na arena política, entre os politics durante a policy cycle;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3"/>
          <p:cNvSpPr/>
          <p:nvPr/>
        </p:nvSpPr>
        <p:spPr>
          <a:xfrm>
            <a:off x="7950300" y="1367925"/>
            <a:ext cx="361200" cy="218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3"/>
          <p:cNvSpPr/>
          <p:nvPr/>
        </p:nvSpPr>
        <p:spPr>
          <a:xfrm>
            <a:off x="7493525" y="1772525"/>
            <a:ext cx="361200" cy="297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3"/>
          <p:cNvSpPr/>
          <p:nvPr/>
        </p:nvSpPr>
        <p:spPr>
          <a:xfrm>
            <a:off x="2680950" y="2199725"/>
            <a:ext cx="361200" cy="218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Objetivo</a:t>
            </a:r>
            <a:endParaRPr b="1"/>
          </a:p>
        </p:txBody>
      </p:sp>
      <p:sp>
        <p:nvSpPr>
          <p:cNvPr id="147" name="Google Shape;147;p2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  <a:highlight>
                  <a:srgbClr val="FFFFFF"/>
                </a:highlight>
              </a:rPr>
              <a:t>Realizar  uma policy </a:t>
            </a:r>
            <a:r>
              <a:rPr lang="pt-BR">
                <a:solidFill>
                  <a:srgbClr val="000000"/>
                </a:solidFill>
                <a:highlight>
                  <a:srgbClr val="FFFFFF"/>
                </a:highlight>
              </a:rPr>
              <a:t>analysis</a:t>
            </a:r>
            <a:r>
              <a:rPr lang="pt-BR">
                <a:solidFill>
                  <a:srgbClr val="000000"/>
                </a:solidFill>
                <a:highlight>
                  <a:srgbClr val="FFFFFF"/>
                </a:highlight>
              </a:rPr>
              <a:t> (análise política) da  extinta  política  pública  de  incentivo  ao  uso  de  ônibus  aos  domingos denominada  Tarifa  Domingueira  (TD),  instalada  no  Município  de  Curitiba-PR  no período  de  2005  a  2017,uma  política  pública  que  concedia  um  desconto  de  50%  no preço da passagem de ônibus aos domingos para a população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highlight>
                  <a:srgbClr val="FFFFFF"/>
                </a:highlight>
              </a:rPr>
              <a:t> </a:t>
            </a:r>
            <a:r>
              <a:rPr b="1" lang="pt-BR">
                <a:highlight>
                  <a:srgbClr val="FFFFFF"/>
                </a:highlight>
              </a:rPr>
              <a:t>“As Duas Curitiba(s)”: A do Centro/Norte e a das Periferias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rgbClr val="FFFFFF"/>
              </a:highlight>
            </a:endParaRPr>
          </a:p>
        </p:txBody>
      </p:sp>
      <p:sp>
        <p:nvSpPr>
          <p:cNvPr id="153" name="Google Shape;153;p25"/>
          <p:cNvSpPr txBox="1"/>
          <p:nvPr>
            <p:ph idx="1" type="body"/>
          </p:nvPr>
        </p:nvSpPr>
        <p:spPr>
          <a:xfrm>
            <a:off x="311700" y="2011250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  <a:highlight>
                  <a:srgbClr val="FFFFFF"/>
                </a:highlight>
              </a:rPr>
              <a:t>Curitiba foi tida como uma cidade modelo, pois criou um sistema de circulação urbana com foco no transporte público e criou parques de lazer, porém esse plano foi criticado porque dividia de forma desigual o espaço urbano.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/>
          <p:nvPr/>
        </p:nvSpPr>
        <p:spPr>
          <a:xfrm>
            <a:off x="476075" y="1184313"/>
            <a:ext cx="3767700" cy="16047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latin typeface="Open Sans"/>
                <a:ea typeface="Open Sans"/>
                <a:cs typeface="Open Sans"/>
                <a:sym typeface="Open Sans"/>
              </a:rPr>
              <a:t>2005 - </a:t>
            </a:r>
            <a:r>
              <a:rPr lang="pt-BR" sz="1200">
                <a:latin typeface="Open Sans"/>
                <a:ea typeface="Open Sans"/>
                <a:cs typeface="Open Sans"/>
                <a:sym typeface="Open Sans"/>
              </a:rPr>
              <a:t>PP criada por Carlos Alberto Richa (PSDB)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latin typeface="Open Sans"/>
                <a:ea typeface="Open Sans"/>
                <a:cs typeface="Open Sans"/>
                <a:sym typeface="Open Sans"/>
              </a:rPr>
              <a:t>50% de desc. no valor da tarifa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latin typeface="Open Sans"/>
                <a:ea typeface="Open Sans"/>
                <a:cs typeface="Open Sans"/>
                <a:sym typeface="Open Sans"/>
              </a:rPr>
              <a:t>TD R$ 1,00/ VT 2,20 (+16%)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6"/>
          <p:cNvSpPr/>
          <p:nvPr/>
        </p:nvSpPr>
        <p:spPr>
          <a:xfrm rot="-3669870">
            <a:off x="4497662" y="2069327"/>
            <a:ext cx="182875" cy="494514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60" name="Google Shape;160;p26"/>
          <p:cNvSpPr/>
          <p:nvPr/>
        </p:nvSpPr>
        <p:spPr>
          <a:xfrm>
            <a:off x="4934425" y="1852400"/>
            <a:ext cx="3767700" cy="19842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latin typeface="Open Sans"/>
                <a:ea typeface="Open Sans"/>
                <a:cs typeface="Open Sans"/>
                <a:sym typeface="Open Sans"/>
              </a:rPr>
              <a:t>2013 - Prefeito </a:t>
            </a:r>
            <a:r>
              <a:rPr lang="pt-BR" sz="1200"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Gustavo Fruet (PDT)- Dívida de R$ 446 milhões deixada pelo mandato anterior</a:t>
            </a:r>
            <a:endParaRPr sz="1200"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Desc. 47%: TD R$ 1,50/ VT R$ 2,85</a:t>
            </a:r>
            <a:endParaRPr sz="1200"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2016 -  necessidade de reequilíbrio financeiro</a:t>
            </a:r>
            <a:endParaRPr sz="1200"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Desc. 32% - TD R$ 2,50</a:t>
            </a:r>
            <a:endParaRPr sz="1200"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161" name="Google Shape;161;p26"/>
          <p:cNvSpPr/>
          <p:nvPr/>
        </p:nvSpPr>
        <p:spPr>
          <a:xfrm>
            <a:off x="709225" y="3234825"/>
            <a:ext cx="3767700" cy="16977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latin typeface="Open Sans"/>
                <a:ea typeface="Open Sans"/>
                <a:cs typeface="Open Sans"/>
                <a:sym typeface="Open Sans"/>
              </a:rPr>
              <a:t>2017 – 2020 - Prefeito  Rafael Greca - dívida de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latin typeface="Open Sans"/>
                <a:ea typeface="Open Sans"/>
                <a:cs typeface="Open Sans"/>
                <a:sym typeface="Open Sans"/>
              </a:rPr>
              <a:t> R$ 1,27 milhões deixada pelo mandato anterior.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latin typeface="Open Sans"/>
                <a:ea typeface="Open Sans"/>
                <a:cs typeface="Open Sans"/>
                <a:sym typeface="Open Sans"/>
              </a:rPr>
              <a:t>Extinção da Tarifa Domingueira e aumentou a tarifa convencional para R$ 4,25 (+15%)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2" name="Google Shape;162;p26"/>
          <p:cNvSpPr txBox="1"/>
          <p:nvPr/>
        </p:nvSpPr>
        <p:spPr>
          <a:xfrm>
            <a:off x="1039950" y="238600"/>
            <a:ext cx="7064100" cy="6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accent1"/>
                </a:solidFill>
                <a:highlight>
                  <a:schemeClr val="lt1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Policy Cicle da Tarifa Domingueira - TD</a:t>
            </a:r>
            <a:endParaRPr b="1" sz="3600">
              <a:solidFill>
                <a:schemeClr val="accent1"/>
              </a:solidFill>
              <a:highlight>
                <a:schemeClr val="lt1"/>
              </a:highlight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63" name="Google Shape;163;p26"/>
          <p:cNvSpPr/>
          <p:nvPr/>
        </p:nvSpPr>
        <p:spPr>
          <a:xfrm rot="2950565">
            <a:off x="4506695" y="3081171"/>
            <a:ext cx="200998" cy="494508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  <a:highlight>
                <a:schemeClr val="accent1"/>
              </a:highligh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highlight>
                  <a:srgbClr val="FFFFFF"/>
                </a:highlight>
              </a:rPr>
              <a:t>Tarifa Domingueira - TD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rgbClr val="FFFFFF"/>
              </a:highlight>
            </a:endParaRPr>
          </a:p>
        </p:txBody>
      </p:sp>
      <p:sp>
        <p:nvSpPr>
          <p:cNvPr id="169" name="Google Shape;169;p2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  <a:highlight>
                  <a:srgbClr val="FFFFFF"/>
                </a:highlight>
              </a:rPr>
              <a:t>Os direitos sociais (art. 6º da </a:t>
            </a:r>
            <a:r>
              <a:rPr lang="pt-BR">
                <a:solidFill>
                  <a:srgbClr val="000000"/>
                </a:solidFill>
                <a:highlight>
                  <a:srgbClr val="FFFFFF"/>
                </a:highlight>
              </a:rPr>
              <a:t>Constituição</a:t>
            </a:r>
            <a:r>
              <a:rPr lang="pt-BR">
                <a:solidFill>
                  <a:srgbClr val="000000"/>
                </a:solidFill>
                <a:highlight>
                  <a:srgbClr val="FFFFFF"/>
                </a:highlight>
              </a:rPr>
              <a:t> Brasileira) estão relacionados ao transporte e ao lazer. Sendo assim, a extinção da TD fere esses direitos;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  <a:highlight>
                  <a:srgbClr val="FFFFFF"/>
                </a:highlight>
              </a:rPr>
              <a:t>Organização política do grupo social da comunidade religiosa.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highlight>
                  <a:srgbClr val="FFFFFF"/>
                </a:highlight>
              </a:rPr>
              <a:t>Análise política da Tarifa Domingueira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rgbClr val="FFFFFF"/>
              </a:highlight>
            </a:endParaRPr>
          </a:p>
        </p:txBody>
      </p:sp>
      <p:sp>
        <p:nvSpPr>
          <p:cNvPr id="175" name="Google Shape;175;p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  <a:highlight>
                  <a:srgbClr val="FFFFFF"/>
                </a:highlight>
              </a:rPr>
              <a:t>Em 2013 houve manifestações para redução da taxa convencional;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Em síntese, é necessário transparência nos cálculos para que se possa executar análise minuciosa sobre o sistema de transporte, visando compreender tais desequilíbrios financeiros e então debater uma possibilidade de restaurar a TD.</a:t>
            </a:r>
            <a:endParaRPr>
              <a:solidFill>
                <a:srgbClr val="000000"/>
              </a:solidFill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 txBox="1"/>
          <p:nvPr>
            <p:ph type="title"/>
          </p:nvPr>
        </p:nvSpPr>
        <p:spPr>
          <a:xfrm>
            <a:off x="311700" y="308700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Conclusão</a:t>
            </a:r>
            <a:endParaRPr/>
          </a:p>
        </p:txBody>
      </p:sp>
      <p:sp>
        <p:nvSpPr>
          <p:cNvPr id="181" name="Google Shape;181;p29"/>
          <p:cNvSpPr txBox="1"/>
          <p:nvPr>
            <p:ph idx="1" type="body"/>
          </p:nvPr>
        </p:nvSpPr>
        <p:spPr>
          <a:xfrm>
            <a:off x="311700" y="11052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Uma política pública sofre influência sobre as decisões que são tomadas durante o ciclo político;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A sociedade civil organizada pode influenciar e atuar cada vez mais nessa arena de disputa reivindicando seus direitos, dentre eles o direito ao lazer e ao transporte público potencializando o acesso aos bens culturais da/na cidade;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De acordo com Lefebvre (2001) deve haver maior interação entre a população e o Estado para que possam destacar suas reais necessidades, principalmente no planejamento e execução de ações políticas.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Apresentação</a:t>
            </a:r>
            <a:endParaRPr/>
          </a:p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368725" y="1219150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000000"/>
                </a:solidFill>
              </a:rPr>
              <a:t>Bruno David Rodrigues Neca:</a:t>
            </a:r>
            <a:r>
              <a:rPr lang="pt-BR">
                <a:solidFill>
                  <a:srgbClr val="000000"/>
                </a:solidFill>
              </a:rPr>
              <a:t> Doutorando na linha de pesquisa sobre Linguagem, Corpo e Estética (LICORES), do Programa de Pós Graduação em Educação da Universidade Federal do Paraná (2019-2022). Graduado em Marketing e Educação Física , pesquisa Políticas Públicas de Lazer e suas manifestações no espaço público, sob orientação da Professora Dra. Simone Rechia, vinculado ao Grupo de Estudos e Pesquisa em Lazer, Espaço e Cidade (GEPLEC)</a:t>
            </a:r>
            <a:endParaRPr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311700" y="2219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Apresentação</a:t>
            </a:r>
            <a:endParaRPr/>
          </a:p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311700" y="1020850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000000"/>
                </a:solidFill>
              </a:rPr>
              <a:t>Simone Rechia:</a:t>
            </a:r>
            <a:r>
              <a:rPr lang="pt-BR">
                <a:solidFill>
                  <a:srgbClr val="000000"/>
                </a:solidFill>
              </a:rPr>
              <a:t> Possui Graduação em Educação Física pela Pontifícia Universidade Católica do Paraná (1986), possui mestrado, doutorado e pós doutorado em Educação Física. Atualmente é professora adjunta da Universidade Federal do Paraná ministrando a disciplina de "Fundamentos do Lazer" na Graduação do curso de Educação Física. É professora colaboradora do Programa de Pós Graduação Interdisciplinar em Estudos do Lazer da Universidade Federal de Minas Gerais, no Programa de Pós-Graduação em Educação Física da UFPR e no Programa de Pós-Graduação em Educação da UFPR, na Linha de Pesquisa Linguagens, Corpo e Estética na Educação</a:t>
            </a:r>
            <a:br>
              <a:rPr lang="pt-BR">
                <a:solidFill>
                  <a:srgbClr val="000000"/>
                </a:solidFill>
              </a:rPr>
            </a:br>
            <a:r>
              <a:rPr lang="pt-BR">
                <a:solidFill>
                  <a:srgbClr val="000000"/>
                </a:solidFill>
              </a:rPr>
              <a:t>Universidade Federal do Paraná (UFPR)</a:t>
            </a:r>
            <a:br>
              <a:rPr lang="pt-BR">
                <a:solidFill>
                  <a:srgbClr val="000000"/>
                </a:solidFill>
              </a:rPr>
            </a:br>
            <a:r>
              <a:rPr lang="pt-BR">
                <a:solidFill>
                  <a:srgbClr val="000000"/>
                </a:solidFill>
              </a:rPr>
              <a:t>Curitiba – PR – Brasil</a:t>
            </a:r>
            <a:endParaRPr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Transporte coletivo e o lazer</a:t>
            </a:r>
            <a:endParaRPr b="1"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O direito ao lazer  a todos os cidadãos é garantido pelo (Art 6° da Constituição Brasileira) e ao  transporte público pela PEC 74/2013 (Brasil, 1988) ;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Capacidade crítica e reflexiva dos </a:t>
            </a:r>
            <a:r>
              <a:rPr lang="pt-BR">
                <a:solidFill>
                  <a:srgbClr val="000000"/>
                </a:solidFill>
              </a:rPr>
              <a:t>indivíduos</a:t>
            </a:r>
            <a:r>
              <a:rPr lang="pt-BR">
                <a:solidFill>
                  <a:srgbClr val="000000"/>
                </a:solidFill>
              </a:rPr>
              <a:t>, além da apropriação de culturas e dos espaços públicos;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Veículo e instrumento da educação, para formação emancipatória.</a:t>
            </a:r>
            <a:endParaRPr>
              <a:solidFill>
                <a:srgbClr val="000000"/>
              </a:solidFill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De acordo com Rechia (2017) e Marcellino (2007), lazer é  uma  dimensão  da  vida  no  qual  vivencia-se  culturas, permeada   de   questões   identitárias,   políticas   e   de   sociabilidade,   ocorre nos  espaços  públicos  urbanos e pode  ser  analisado  a  partir  da investigação do tempo, espaço, atitude e ludicidade.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7"/>
          <p:cNvSpPr txBox="1"/>
          <p:nvPr/>
        </p:nvSpPr>
        <p:spPr>
          <a:xfrm>
            <a:off x="949650" y="400200"/>
            <a:ext cx="7244700" cy="6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Transporte coletivo e o lazer</a:t>
            </a:r>
            <a:endParaRPr b="1" sz="3600">
              <a:solidFill>
                <a:schemeClr val="accen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Acesso ao lazer: grau de facilidade com que as pessoas usufruem das experiências de lazer nos espaços públicos urbanos;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Distância e custo das tarifas impactam negativamente;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Direito ao transporte e ao lazer estão diretamente relacionados.</a:t>
            </a:r>
            <a:endParaRPr>
              <a:solidFill>
                <a:srgbClr val="000000"/>
              </a:solidFill>
            </a:endParaRPr>
          </a:p>
          <a:p>
            <a:pPr indent="0" lvl="0" marL="45720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0" name="Google Shape;100;p18"/>
          <p:cNvSpPr txBox="1"/>
          <p:nvPr/>
        </p:nvSpPr>
        <p:spPr>
          <a:xfrm>
            <a:off x="1510650" y="390700"/>
            <a:ext cx="6122700" cy="6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Transporte coletivo e o lazer</a:t>
            </a:r>
            <a:endParaRPr b="1" sz="3600">
              <a:solidFill>
                <a:schemeClr val="accen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Foco do estudo</a:t>
            </a:r>
            <a:endParaRPr b="1"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A</a:t>
            </a:r>
            <a:r>
              <a:rPr lang="pt-BR">
                <a:solidFill>
                  <a:srgbClr val="000000"/>
                </a:solidFill>
              </a:rPr>
              <a:t> </a:t>
            </a:r>
            <a:r>
              <a:rPr lang="pt-BR">
                <a:solidFill>
                  <a:srgbClr val="000000"/>
                </a:solidFill>
              </a:rPr>
              <a:t>expansão de Curitiba - PR dificultou a circulação pela cidade e o acesso aos espaços de lazer.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  <a:highlight>
                  <a:schemeClr val="lt1"/>
                </a:highlight>
              </a:rPr>
              <a:t>De  acordo  com  De  Souza  Carvalho  &amp;  Sugai  (2014),</a:t>
            </a:r>
            <a:r>
              <a:rPr lang="pt-BR">
                <a:solidFill>
                  <a:srgbClr val="000000"/>
                </a:solidFill>
              </a:rPr>
              <a:t> Curitiba é uma cidade na qual as classes menos favorecidas se encontram às margens ou regiões metropolitanas;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Cidade fragmentada e excludente;</a:t>
            </a:r>
            <a:endParaRPr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Foco do estudo</a:t>
            </a:r>
            <a:endParaRPr b="1"/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Segundo Queiroz (2009), às políticas públicas proporcionam à população melhores condições de vida no que diz respeito aos aspectos  imateriais,  como  leis  e  decretos e quanto  bens  e  serviços  oferecidos  à população;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Redução das desigualdades sociais, baseando-se nos direitos humanos e nos direitos sociais garantidos por lei.</a:t>
            </a:r>
            <a:endParaRPr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Foco do estudo</a:t>
            </a:r>
            <a:endParaRPr b="1"/>
          </a:p>
        </p:txBody>
      </p:sp>
      <p:sp>
        <p:nvSpPr>
          <p:cNvPr id="118" name="Google Shape;118;p2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  <a:highlight>
                  <a:srgbClr val="FFFFFF"/>
                </a:highlight>
              </a:rPr>
              <a:t>Além disso, Fogaça (2011, p.134) afirma que essas pessoas são as que menos possuem acesso e sofrem com a desvalorização dos espaços públicos próximos a sua residências.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