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9" r:id="rId3"/>
    <p:sldId id="280" r:id="rId4"/>
    <p:sldId id="281" r:id="rId5"/>
    <p:sldId id="282" r:id="rId6"/>
    <p:sldId id="283" r:id="rId7"/>
    <p:sldId id="284" r:id="rId8"/>
    <p:sldId id="285" r:id="rId9"/>
    <p:sldId id="286" r:id="rId10"/>
    <p:sldId id="287" r:id="rId11"/>
    <p:sldId id="288" r:id="rId12"/>
    <p:sldId id="269" r:id="rId13"/>
    <p:sldId id="258" r:id="rId14"/>
    <p:sldId id="270" r:id="rId15"/>
    <p:sldId id="271" r:id="rId16"/>
    <p:sldId id="274" r:id="rId17"/>
    <p:sldId id="272" r:id="rId18"/>
    <p:sldId id="275" r:id="rId19"/>
    <p:sldId id="276" r:id="rId20"/>
    <p:sldId id="273" r:id="rId21"/>
    <p:sldId id="289" r:id="rId22"/>
    <p:sldId id="290" r:id="rId23"/>
    <p:sldId id="291" r:id="rId24"/>
    <p:sldId id="292" r:id="rId25"/>
    <p:sldId id="293" r:id="rId26"/>
    <p:sldId id="294" r:id="rId27"/>
    <p:sldId id="295" r:id="rId28"/>
    <p:sldId id="278" r:id="rId29"/>
    <p:sldId id="277" r:id="rId3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0" autoAdjust="0"/>
    <p:restoredTop sz="94660"/>
  </p:normalViewPr>
  <p:slideViewPr>
    <p:cSldViewPr>
      <p:cViewPr varScale="1">
        <p:scale>
          <a:sx n="68" d="100"/>
          <a:sy n="68" d="100"/>
        </p:scale>
        <p:origin x="142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pt-BR" dirty="0"/>
              <a:t>HORAS</a:t>
            </a:r>
          </a:p>
        </c:rich>
      </c:tx>
      <c:overlay val="0"/>
    </c:title>
    <c:autoTitleDeleted val="0"/>
    <c:plotArea>
      <c:layout/>
      <c:doughnutChart>
        <c:varyColors val="1"/>
        <c:ser>
          <c:idx val="0"/>
          <c:order val="0"/>
          <c:tx>
            <c:strRef>
              <c:f>Plan1!$B$1</c:f>
              <c:strCache>
                <c:ptCount val="1"/>
                <c:pt idx="0">
                  <c:v>horas</c:v>
                </c:pt>
              </c:strCache>
            </c:strRef>
          </c:tx>
          <c:spPr>
            <a:ln>
              <a:solidFill>
                <a:schemeClr val="tx1"/>
              </a:solidFill>
            </a:ln>
          </c:spPr>
          <c:dPt>
            <c:idx val="0"/>
            <c:bubble3D val="0"/>
            <c:spPr>
              <a:solidFill>
                <a:schemeClr val="accent2">
                  <a:lumMod val="75000"/>
                </a:schemeClr>
              </a:solidFill>
              <a:ln>
                <a:solidFill>
                  <a:schemeClr val="tx1"/>
                </a:solidFill>
              </a:ln>
            </c:spPr>
            <c:extLst>
              <c:ext xmlns:c16="http://schemas.microsoft.com/office/drawing/2014/chart" uri="{C3380CC4-5D6E-409C-BE32-E72D297353CC}">
                <c16:uniqueId val="{00000001-1DD9-45DA-97D8-1A709C1DE629}"/>
              </c:ext>
            </c:extLst>
          </c:dPt>
          <c:dPt>
            <c:idx val="1"/>
            <c:bubble3D val="0"/>
            <c:spPr>
              <a:solidFill>
                <a:schemeClr val="accent3">
                  <a:lumMod val="75000"/>
                </a:schemeClr>
              </a:solidFill>
              <a:ln>
                <a:solidFill>
                  <a:schemeClr val="tx1"/>
                </a:solidFill>
              </a:ln>
            </c:spPr>
            <c:extLst>
              <c:ext xmlns:c16="http://schemas.microsoft.com/office/drawing/2014/chart" uri="{C3380CC4-5D6E-409C-BE32-E72D297353CC}">
                <c16:uniqueId val="{00000003-1DD9-45DA-97D8-1A709C1DE629}"/>
              </c:ext>
            </c:extLst>
          </c:dPt>
          <c:dPt>
            <c:idx val="2"/>
            <c:bubble3D val="0"/>
            <c:spPr>
              <a:solidFill>
                <a:srgbClr val="00B050"/>
              </a:solidFill>
              <a:ln>
                <a:solidFill>
                  <a:schemeClr val="tx1"/>
                </a:solidFill>
              </a:ln>
            </c:spPr>
            <c:extLst>
              <c:ext xmlns:c16="http://schemas.microsoft.com/office/drawing/2014/chart" uri="{C3380CC4-5D6E-409C-BE32-E72D297353CC}">
                <c16:uniqueId val="{00000005-1DD9-45DA-97D8-1A709C1DE629}"/>
              </c:ext>
            </c:extLst>
          </c:dPt>
          <c:cat>
            <c:strRef>
              <c:f>Plan1!$A$2:$A$4</c:f>
              <c:strCache>
                <c:ptCount val="3"/>
                <c:pt idx="0">
                  <c:v>DESCANSO</c:v>
                </c:pt>
                <c:pt idx="1">
                  <c:v>TRABALHO</c:v>
                </c:pt>
                <c:pt idx="2">
                  <c:v>TEMPO LIVRE</c:v>
                </c:pt>
              </c:strCache>
            </c:strRef>
          </c:cat>
          <c:val>
            <c:numRef>
              <c:f>Plan1!$B$2:$B$4</c:f>
              <c:numCache>
                <c:formatCode>General</c:formatCode>
                <c:ptCount val="3"/>
                <c:pt idx="0">
                  <c:v>8</c:v>
                </c:pt>
                <c:pt idx="1">
                  <c:v>8</c:v>
                </c:pt>
                <c:pt idx="2">
                  <c:v>8</c:v>
                </c:pt>
              </c:numCache>
            </c:numRef>
          </c:val>
          <c:extLst>
            <c:ext xmlns:c16="http://schemas.microsoft.com/office/drawing/2014/chart" uri="{C3380CC4-5D6E-409C-BE32-E72D297353CC}">
              <c16:uniqueId val="{00000006-1DD9-45DA-97D8-1A709C1DE629}"/>
            </c:ext>
          </c:extLst>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5816225097796155"/>
          <c:y val="0.24120784825077915"/>
          <c:w val="0.34183774902203851"/>
          <c:h val="0.67986744162929269"/>
        </c:manualLayout>
      </c:layout>
      <c:overlay val="0"/>
      <c:txPr>
        <a:bodyPr/>
        <a:lstStyle/>
        <a:p>
          <a:pPr>
            <a:defRPr sz="1600"/>
          </a:pPr>
          <a:endParaRPr lang="pt-BR"/>
        </a:p>
      </c:txPr>
    </c:legend>
    <c:plotVisOnly val="1"/>
    <c:dispBlanksAs val="gap"/>
    <c:showDLblsOverMax val="0"/>
  </c:chart>
  <c:txPr>
    <a:bodyPr/>
    <a:lstStyle/>
    <a:p>
      <a:pPr>
        <a:defRPr sz="1800"/>
      </a:pPr>
      <a:endParaRPr lang="pt-B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5B17BA-05F1-4519-A646-2C11498F58E2}" type="doc">
      <dgm:prSet loTypeId="urn:microsoft.com/office/officeart/2005/8/layout/gear1" loCatId="relationship" qsTypeId="urn:microsoft.com/office/officeart/2005/8/quickstyle/simple1" qsCatId="simple" csTypeId="urn:microsoft.com/office/officeart/2005/8/colors/accent1_2" csCatId="accent1" phldr="1"/>
      <dgm:spPr/>
    </dgm:pt>
    <dgm:pt modelId="{229BABE8-54EF-4C5A-A82A-44F61035398C}">
      <dgm:prSet phldrT="[Texto]"/>
      <dgm:spPr/>
      <dgm:t>
        <a:bodyPr/>
        <a:lstStyle/>
        <a:p>
          <a:r>
            <a:rPr lang="pt-BR" dirty="0">
              <a:solidFill>
                <a:schemeClr val="tx1"/>
              </a:solidFill>
            </a:rPr>
            <a:t>Trabalho</a:t>
          </a:r>
        </a:p>
      </dgm:t>
    </dgm:pt>
    <dgm:pt modelId="{7CE40ED9-364B-4F7B-9CED-915016D8BA68}" type="parTrans" cxnId="{E8A30557-3BDD-41D5-8B2B-7DDECC4976E9}">
      <dgm:prSet/>
      <dgm:spPr/>
      <dgm:t>
        <a:bodyPr/>
        <a:lstStyle/>
        <a:p>
          <a:endParaRPr lang="pt-BR"/>
        </a:p>
      </dgm:t>
    </dgm:pt>
    <dgm:pt modelId="{2D8E586B-E78D-49DE-9E4E-F5AF5ECB9CF0}" type="sibTrans" cxnId="{E8A30557-3BDD-41D5-8B2B-7DDECC4976E9}">
      <dgm:prSet/>
      <dgm:spPr/>
      <dgm:t>
        <a:bodyPr/>
        <a:lstStyle/>
        <a:p>
          <a:endParaRPr lang="pt-BR"/>
        </a:p>
      </dgm:t>
    </dgm:pt>
    <dgm:pt modelId="{5BBEE967-5416-45FB-8247-E4AA0CED431B}">
      <dgm:prSet phldrT="[Texto]"/>
      <dgm:spPr/>
      <dgm:t>
        <a:bodyPr/>
        <a:lstStyle/>
        <a:p>
          <a:r>
            <a:rPr lang="pt-BR" dirty="0">
              <a:solidFill>
                <a:schemeClr val="tx1"/>
              </a:solidFill>
            </a:rPr>
            <a:t>Lazer</a:t>
          </a:r>
          <a:r>
            <a:rPr lang="pt-BR" dirty="0"/>
            <a:t> </a:t>
          </a:r>
        </a:p>
      </dgm:t>
    </dgm:pt>
    <dgm:pt modelId="{6F80660F-2DDC-43D3-AA59-D327235A24C1}" type="parTrans" cxnId="{271AF370-7FC3-40F4-B87C-F74BBD149CF5}">
      <dgm:prSet/>
      <dgm:spPr/>
      <dgm:t>
        <a:bodyPr/>
        <a:lstStyle/>
        <a:p>
          <a:endParaRPr lang="pt-BR"/>
        </a:p>
      </dgm:t>
    </dgm:pt>
    <dgm:pt modelId="{A7D2B030-4BFB-45A3-90DE-C47500E53183}" type="sibTrans" cxnId="{271AF370-7FC3-40F4-B87C-F74BBD149CF5}">
      <dgm:prSet/>
      <dgm:spPr/>
      <dgm:t>
        <a:bodyPr/>
        <a:lstStyle/>
        <a:p>
          <a:endParaRPr lang="pt-BR"/>
        </a:p>
      </dgm:t>
    </dgm:pt>
    <dgm:pt modelId="{BE419B92-4841-40BD-B9CA-FF4809064D40}" type="pres">
      <dgm:prSet presAssocID="{7F5B17BA-05F1-4519-A646-2C11498F58E2}" presName="composite" presStyleCnt="0">
        <dgm:presLayoutVars>
          <dgm:chMax val="3"/>
          <dgm:animLvl val="lvl"/>
          <dgm:resizeHandles val="exact"/>
        </dgm:presLayoutVars>
      </dgm:prSet>
      <dgm:spPr/>
    </dgm:pt>
    <dgm:pt modelId="{8219C1F0-C933-4CA9-B4E7-ECDE26CB94CC}" type="pres">
      <dgm:prSet presAssocID="{229BABE8-54EF-4C5A-A82A-44F61035398C}" presName="gear1" presStyleLbl="node1" presStyleIdx="0" presStyleCnt="2">
        <dgm:presLayoutVars>
          <dgm:chMax val="1"/>
          <dgm:bulletEnabled val="1"/>
        </dgm:presLayoutVars>
      </dgm:prSet>
      <dgm:spPr/>
    </dgm:pt>
    <dgm:pt modelId="{6CDC03C4-70A8-493B-AE1B-471D40FC8A7D}" type="pres">
      <dgm:prSet presAssocID="{229BABE8-54EF-4C5A-A82A-44F61035398C}" presName="gear1srcNode" presStyleLbl="node1" presStyleIdx="0" presStyleCnt="2"/>
      <dgm:spPr/>
    </dgm:pt>
    <dgm:pt modelId="{3BDEE847-AEBD-40D1-9ED9-3B46A71A2161}" type="pres">
      <dgm:prSet presAssocID="{229BABE8-54EF-4C5A-A82A-44F61035398C}" presName="gear1dstNode" presStyleLbl="node1" presStyleIdx="0" presStyleCnt="2"/>
      <dgm:spPr/>
    </dgm:pt>
    <dgm:pt modelId="{7E796DAD-CB88-4698-843D-62948EEC47D1}" type="pres">
      <dgm:prSet presAssocID="{5BBEE967-5416-45FB-8247-E4AA0CED431B}" presName="gear2" presStyleLbl="node1" presStyleIdx="1" presStyleCnt="2">
        <dgm:presLayoutVars>
          <dgm:chMax val="1"/>
          <dgm:bulletEnabled val="1"/>
        </dgm:presLayoutVars>
      </dgm:prSet>
      <dgm:spPr/>
    </dgm:pt>
    <dgm:pt modelId="{811A8D02-19AD-4A04-B610-AD14E025E93B}" type="pres">
      <dgm:prSet presAssocID="{5BBEE967-5416-45FB-8247-E4AA0CED431B}" presName="gear2srcNode" presStyleLbl="node1" presStyleIdx="1" presStyleCnt="2"/>
      <dgm:spPr/>
    </dgm:pt>
    <dgm:pt modelId="{E548FB3B-EB39-46BA-B2FB-738BA3ACF69D}" type="pres">
      <dgm:prSet presAssocID="{5BBEE967-5416-45FB-8247-E4AA0CED431B}" presName="gear2dstNode" presStyleLbl="node1" presStyleIdx="1" presStyleCnt="2"/>
      <dgm:spPr/>
    </dgm:pt>
    <dgm:pt modelId="{EA26C0FC-240E-4B1B-9D48-0F68128BD4E4}" type="pres">
      <dgm:prSet presAssocID="{2D8E586B-E78D-49DE-9E4E-F5AF5ECB9CF0}" presName="connector1" presStyleLbl="sibTrans2D1" presStyleIdx="0" presStyleCnt="2"/>
      <dgm:spPr/>
    </dgm:pt>
    <dgm:pt modelId="{51C26192-B801-45B6-BC31-6537281E7355}" type="pres">
      <dgm:prSet presAssocID="{A7D2B030-4BFB-45A3-90DE-C47500E53183}" presName="connector2" presStyleLbl="sibTrans2D1" presStyleIdx="1" presStyleCnt="2"/>
      <dgm:spPr/>
    </dgm:pt>
  </dgm:ptLst>
  <dgm:cxnLst>
    <dgm:cxn modelId="{361BA339-61CE-46F4-8FFC-D6F78004384F}" type="presOf" srcId="{7F5B17BA-05F1-4519-A646-2C11498F58E2}" destId="{BE419B92-4841-40BD-B9CA-FF4809064D40}" srcOrd="0" destOrd="0" presId="urn:microsoft.com/office/officeart/2005/8/layout/gear1"/>
    <dgm:cxn modelId="{E33CA73E-1AFC-4A72-BA12-F885911A7A57}" type="presOf" srcId="{229BABE8-54EF-4C5A-A82A-44F61035398C}" destId="{6CDC03C4-70A8-493B-AE1B-471D40FC8A7D}" srcOrd="1" destOrd="0" presId="urn:microsoft.com/office/officeart/2005/8/layout/gear1"/>
    <dgm:cxn modelId="{271AF370-7FC3-40F4-B87C-F74BBD149CF5}" srcId="{7F5B17BA-05F1-4519-A646-2C11498F58E2}" destId="{5BBEE967-5416-45FB-8247-E4AA0CED431B}" srcOrd="1" destOrd="0" parTransId="{6F80660F-2DDC-43D3-AA59-D327235A24C1}" sibTransId="{A7D2B030-4BFB-45A3-90DE-C47500E53183}"/>
    <dgm:cxn modelId="{E276EB53-910B-48EE-8711-7C602CC12D0C}" type="presOf" srcId="{5BBEE967-5416-45FB-8247-E4AA0CED431B}" destId="{7E796DAD-CB88-4698-843D-62948EEC47D1}" srcOrd="0" destOrd="0" presId="urn:microsoft.com/office/officeart/2005/8/layout/gear1"/>
    <dgm:cxn modelId="{E8A30557-3BDD-41D5-8B2B-7DDECC4976E9}" srcId="{7F5B17BA-05F1-4519-A646-2C11498F58E2}" destId="{229BABE8-54EF-4C5A-A82A-44F61035398C}" srcOrd="0" destOrd="0" parTransId="{7CE40ED9-364B-4F7B-9CED-915016D8BA68}" sibTransId="{2D8E586B-E78D-49DE-9E4E-F5AF5ECB9CF0}"/>
    <dgm:cxn modelId="{D22DF39A-6C1E-4E9E-A7B2-EAB0CDA13099}" type="presOf" srcId="{5BBEE967-5416-45FB-8247-E4AA0CED431B}" destId="{811A8D02-19AD-4A04-B610-AD14E025E93B}" srcOrd="1" destOrd="0" presId="urn:microsoft.com/office/officeart/2005/8/layout/gear1"/>
    <dgm:cxn modelId="{12F0E4A6-68F6-4C07-A398-3FE76B73AFFE}" type="presOf" srcId="{5BBEE967-5416-45FB-8247-E4AA0CED431B}" destId="{E548FB3B-EB39-46BA-B2FB-738BA3ACF69D}" srcOrd="2" destOrd="0" presId="urn:microsoft.com/office/officeart/2005/8/layout/gear1"/>
    <dgm:cxn modelId="{E88808B5-7667-4266-9932-A88CA7D309C3}" type="presOf" srcId="{229BABE8-54EF-4C5A-A82A-44F61035398C}" destId="{3BDEE847-AEBD-40D1-9ED9-3B46A71A2161}" srcOrd="2" destOrd="0" presId="urn:microsoft.com/office/officeart/2005/8/layout/gear1"/>
    <dgm:cxn modelId="{040EAADC-8D0F-4CEC-892B-E7D1882DF0B7}" type="presOf" srcId="{2D8E586B-E78D-49DE-9E4E-F5AF5ECB9CF0}" destId="{EA26C0FC-240E-4B1B-9D48-0F68128BD4E4}" srcOrd="0" destOrd="0" presId="urn:microsoft.com/office/officeart/2005/8/layout/gear1"/>
    <dgm:cxn modelId="{88A28FF1-ACAC-4FB9-8F53-68D28AF8B6F8}" type="presOf" srcId="{229BABE8-54EF-4C5A-A82A-44F61035398C}" destId="{8219C1F0-C933-4CA9-B4E7-ECDE26CB94CC}" srcOrd="0" destOrd="0" presId="urn:microsoft.com/office/officeart/2005/8/layout/gear1"/>
    <dgm:cxn modelId="{9F58E3F8-AAB1-4F9C-BDD9-DA6DE5AC91C1}" type="presOf" srcId="{A7D2B030-4BFB-45A3-90DE-C47500E53183}" destId="{51C26192-B801-45B6-BC31-6537281E7355}" srcOrd="0" destOrd="0" presId="urn:microsoft.com/office/officeart/2005/8/layout/gear1"/>
    <dgm:cxn modelId="{88C76BA4-5871-482D-BCDB-A8B478E1BF95}" type="presParOf" srcId="{BE419B92-4841-40BD-B9CA-FF4809064D40}" destId="{8219C1F0-C933-4CA9-B4E7-ECDE26CB94CC}" srcOrd="0" destOrd="0" presId="urn:microsoft.com/office/officeart/2005/8/layout/gear1"/>
    <dgm:cxn modelId="{099B1C8A-1940-44C6-A29A-0AF3EBF70278}" type="presParOf" srcId="{BE419B92-4841-40BD-B9CA-FF4809064D40}" destId="{6CDC03C4-70A8-493B-AE1B-471D40FC8A7D}" srcOrd="1" destOrd="0" presId="urn:microsoft.com/office/officeart/2005/8/layout/gear1"/>
    <dgm:cxn modelId="{B59446DF-7243-45D4-A40D-8B5A481C6D26}" type="presParOf" srcId="{BE419B92-4841-40BD-B9CA-FF4809064D40}" destId="{3BDEE847-AEBD-40D1-9ED9-3B46A71A2161}" srcOrd="2" destOrd="0" presId="urn:microsoft.com/office/officeart/2005/8/layout/gear1"/>
    <dgm:cxn modelId="{FDB370AD-C9A4-4668-9F91-8F072754AD99}" type="presParOf" srcId="{BE419B92-4841-40BD-B9CA-FF4809064D40}" destId="{7E796DAD-CB88-4698-843D-62948EEC47D1}" srcOrd="3" destOrd="0" presId="urn:microsoft.com/office/officeart/2005/8/layout/gear1"/>
    <dgm:cxn modelId="{E2EF8CA3-1051-48A6-B6EF-C76A706AC5CF}" type="presParOf" srcId="{BE419B92-4841-40BD-B9CA-FF4809064D40}" destId="{811A8D02-19AD-4A04-B610-AD14E025E93B}" srcOrd="4" destOrd="0" presId="urn:microsoft.com/office/officeart/2005/8/layout/gear1"/>
    <dgm:cxn modelId="{CF8730D5-E29D-4478-ACCD-D9BCB9E7F2D8}" type="presParOf" srcId="{BE419B92-4841-40BD-B9CA-FF4809064D40}" destId="{E548FB3B-EB39-46BA-B2FB-738BA3ACF69D}" srcOrd="5" destOrd="0" presId="urn:microsoft.com/office/officeart/2005/8/layout/gear1"/>
    <dgm:cxn modelId="{9DD5077B-1E87-4F7D-940A-AE05BA0ECD68}" type="presParOf" srcId="{BE419B92-4841-40BD-B9CA-FF4809064D40}" destId="{EA26C0FC-240E-4B1B-9D48-0F68128BD4E4}" srcOrd="6" destOrd="0" presId="urn:microsoft.com/office/officeart/2005/8/layout/gear1"/>
    <dgm:cxn modelId="{B17A3EB4-FDF2-44C5-A848-9BEA42359378}" type="presParOf" srcId="{BE419B92-4841-40BD-B9CA-FF4809064D40}" destId="{51C26192-B801-45B6-BC31-6537281E7355}" srcOrd="7"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D0672D-7696-4A26-B8C6-D379A15699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pt-BR"/>
        </a:p>
      </dgm:t>
    </dgm:pt>
    <dgm:pt modelId="{4E9B9C77-D23F-4D11-A5B1-BD44446F11B4}">
      <dgm:prSet phldrT="[Texto]"/>
      <dgm:spPr/>
      <dgm:t>
        <a:bodyPr/>
        <a:lstStyle/>
        <a:p>
          <a:r>
            <a:rPr lang="pt-BR" b="1" dirty="0">
              <a:solidFill>
                <a:schemeClr val="tx1"/>
              </a:solidFill>
            </a:rPr>
            <a:t>PERCURSO METODOLÓGICO</a:t>
          </a:r>
        </a:p>
      </dgm:t>
    </dgm:pt>
    <dgm:pt modelId="{0F49DC02-D280-458A-90F4-007ADB0C8764}" type="parTrans" cxnId="{C2D3365C-9D36-46A1-AA53-605D3736DE83}">
      <dgm:prSet/>
      <dgm:spPr/>
      <dgm:t>
        <a:bodyPr/>
        <a:lstStyle/>
        <a:p>
          <a:endParaRPr lang="pt-BR"/>
        </a:p>
      </dgm:t>
    </dgm:pt>
    <dgm:pt modelId="{A43AD1D8-ADC1-46C0-AEED-6213176D4C14}" type="sibTrans" cxnId="{C2D3365C-9D36-46A1-AA53-605D3736DE83}">
      <dgm:prSet/>
      <dgm:spPr/>
      <dgm:t>
        <a:bodyPr/>
        <a:lstStyle/>
        <a:p>
          <a:endParaRPr lang="pt-BR"/>
        </a:p>
      </dgm:t>
    </dgm:pt>
    <dgm:pt modelId="{46ED474A-B4D0-4C8C-A34B-9BED19426D0E}">
      <dgm:prSet phldrT="[Texto]"/>
      <dgm:spPr/>
      <dgm:t>
        <a:bodyPr/>
        <a:lstStyle/>
        <a:p>
          <a:r>
            <a:rPr lang="pt-BR" b="1" dirty="0">
              <a:solidFill>
                <a:schemeClr val="tx1"/>
              </a:solidFill>
            </a:rPr>
            <a:t>REFORMA TRABALHISTA E O CONTEXTO DA PRECARIZAÇÃO DO TRABALHO </a:t>
          </a:r>
        </a:p>
      </dgm:t>
    </dgm:pt>
    <dgm:pt modelId="{B2A099C0-2245-47CD-922F-85890937F600}" type="parTrans" cxnId="{B265A5DE-57B9-462F-9C45-7FDE2A0FDBF3}">
      <dgm:prSet/>
      <dgm:spPr/>
      <dgm:t>
        <a:bodyPr/>
        <a:lstStyle/>
        <a:p>
          <a:endParaRPr lang="pt-BR"/>
        </a:p>
      </dgm:t>
    </dgm:pt>
    <dgm:pt modelId="{050FD9CC-3D82-47A2-94CD-81100AE07F9D}" type="sibTrans" cxnId="{B265A5DE-57B9-462F-9C45-7FDE2A0FDBF3}">
      <dgm:prSet/>
      <dgm:spPr/>
      <dgm:t>
        <a:bodyPr/>
        <a:lstStyle/>
        <a:p>
          <a:endParaRPr lang="pt-BR"/>
        </a:p>
      </dgm:t>
    </dgm:pt>
    <dgm:pt modelId="{B857E686-115E-4143-B3D8-812274BF7770}">
      <dgm:prSet phldrT="[Texto]"/>
      <dgm:spPr/>
      <dgm:t>
        <a:bodyPr/>
        <a:lstStyle/>
        <a:p>
          <a:r>
            <a:rPr lang="pt-BR" b="1" dirty="0">
              <a:solidFill>
                <a:schemeClr val="tx1"/>
              </a:solidFill>
            </a:rPr>
            <a:t>MAIS TRABALHO, MENOS LAZER</a:t>
          </a:r>
          <a:endParaRPr lang="pt-BR" dirty="0">
            <a:solidFill>
              <a:schemeClr val="tx1"/>
            </a:solidFill>
          </a:endParaRPr>
        </a:p>
      </dgm:t>
    </dgm:pt>
    <dgm:pt modelId="{BBA7AAAE-F4D3-4D04-86CA-B761E030BE4A}" type="parTrans" cxnId="{DE03BAC4-CDBF-4085-AE32-88906D7A2606}">
      <dgm:prSet/>
      <dgm:spPr/>
      <dgm:t>
        <a:bodyPr/>
        <a:lstStyle/>
        <a:p>
          <a:endParaRPr lang="pt-BR"/>
        </a:p>
      </dgm:t>
    </dgm:pt>
    <dgm:pt modelId="{B12A2F29-315B-4BE7-84E5-47D48490BC2E}" type="sibTrans" cxnId="{DE03BAC4-CDBF-4085-AE32-88906D7A2606}">
      <dgm:prSet/>
      <dgm:spPr/>
      <dgm:t>
        <a:bodyPr/>
        <a:lstStyle/>
        <a:p>
          <a:endParaRPr lang="pt-BR"/>
        </a:p>
      </dgm:t>
    </dgm:pt>
    <dgm:pt modelId="{3F37F610-4611-4587-95FC-5964FE3C7CC4}" type="pres">
      <dgm:prSet presAssocID="{50D0672D-7696-4A26-B8C6-D379A156998A}" presName="Name0" presStyleCnt="0">
        <dgm:presLayoutVars>
          <dgm:chMax val="7"/>
          <dgm:chPref val="7"/>
          <dgm:dir/>
        </dgm:presLayoutVars>
      </dgm:prSet>
      <dgm:spPr/>
    </dgm:pt>
    <dgm:pt modelId="{C55A183B-1926-43BE-9B14-9AA4ED61CB86}" type="pres">
      <dgm:prSet presAssocID="{50D0672D-7696-4A26-B8C6-D379A156998A}" presName="Name1" presStyleCnt="0"/>
      <dgm:spPr/>
    </dgm:pt>
    <dgm:pt modelId="{833AA7EA-4D83-4906-974B-B3E3B70F7407}" type="pres">
      <dgm:prSet presAssocID="{50D0672D-7696-4A26-B8C6-D379A156998A}" presName="cycle" presStyleCnt="0"/>
      <dgm:spPr/>
    </dgm:pt>
    <dgm:pt modelId="{41B19913-4D16-4FC7-92E3-6C806855770B}" type="pres">
      <dgm:prSet presAssocID="{50D0672D-7696-4A26-B8C6-D379A156998A}" presName="srcNode" presStyleLbl="node1" presStyleIdx="0" presStyleCnt="3"/>
      <dgm:spPr/>
    </dgm:pt>
    <dgm:pt modelId="{FCE78225-ACD4-46B4-9493-8736FC9F367A}" type="pres">
      <dgm:prSet presAssocID="{50D0672D-7696-4A26-B8C6-D379A156998A}" presName="conn" presStyleLbl="parChTrans1D2" presStyleIdx="0" presStyleCnt="1"/>
      <dgm:spPr/>
    </dgm:pt>
    <dgm:pt modelId="{845D726D-C546-47E6-AE2D-734B72D61EA4}" type="pres">
      <dgm:prSet presAssocID="{50D0672D-7696-4A26-B8C6-D379A156998A}" presName="extraNode" presStyleLbl="node1" presStyleIdx="0" presStyleCnt="3"/>
      <dgm:spPr/>
    </dgm:pt>
    <dgm:pt modelId="{932F7DE2-9A23-4AB5-94EF-77F6DD69F346}" type="pres">
      <dgm:prSet presAssocID="{50D0672D-7696-4A26-B8C6-D379A156998A}" presName="dstNode" presStyleLbl="node1" presStyleIdx="0" presStyleCnt="3"/>
      <dgm:spPr/>
    </dgm:pt>
    <dgm:pt modelId="{E9B6C588-187F-4CE4-9D78-904691049221}" type="pres">
      <dgm:prSet presAssocID="{4E9B9C77-D23F-4D11-A5B1-BD44446F11B4}" presName="text_1" presStyleLbl="node1" presStyleIdx="0" presStyleCnt="3">
        <dgm:presLayoutVars>
          <dgm:bulletEnabled val="1"/>
        </dgm:presLayoutVars>
      </dgm:prSet>
      <dgm:spPr/>
    </dgm:pt>
    <dgm:pt modelId="{071C5549-FECB-4AC8-9B93-B87BFFE7D011}" type="pres">
      <dgm:prSet presAssocID="{4E9B9C77-D23F-4D11-A5B1-BD44446F11B4}" presName="accent_1" presStyleCnt="0"/>
      <dgm:spPr/>
    </dgm:pt>
    <dgm:pt modelId="{2C1B7DC5-54D6-4B7A-9107-C0E9B1C17C04}" type="pres">
      <dgm:prSet presAssocID="{4E9B9C77-D23F-4D11-A5B1-BD44446F11B4}" presName="accentRepeatNode" presStyleLbl="solidFgAcc1" presStyleIdx="0" presStyleCnt="3" custLinFactNeighborX="-3279" custLinFactNeighborY="6990"/>
      <dgm:spPr/>
    </dgm:pt>
    <dgm:pt modelId="{88C9F87A-716D-4D9B-A66C-390BD8B0BDC5}" type="pres">
      <dgm:prSet presAssocID="{46ED474A-B4D0-4C8C-A34B-9BED19426D0E}" presName="text_2" presStyleLbl="node1" presStyleIdx="1" presStyleCnt="3">
        <dgm:presLayoutVars>
          <dgm:bulletEnabled val="1"/>
        </dgm:presLayoutVars>
      </dgm:prSet>
      <dgm:spPr/>
    </dgm:pt>
    <dgm:pt modelId="{B695B61C-1A94-4A03-838F-1B09F98ABBD2}" type="pres">
      <dgm:prSet presAssocID="{46ED474A-B4D0-4C8C-A34B-9BED19426D0E}" presName="accent_2" presStyleCnt="0"/>
      <dgm:spPr/>
    </dgm:pt>
    <dgm:pt modelId="{49E7C277-DA88-4A35-918B-9A00DA41C29B}" type="pres">
      <dgm:prSet presAssocID="{46ED474A-B4D0-4C8C-A34B-9BED19426D0E}" presName="accentRepeatNode" presStyleLbl="solidFgAcc1" presStyleIdx="1" presStyleCnt="3"/>
      <dgm:spPr/>
    </dgm:pt>
    <dgm:pt modelId="{372076E5-9F93-4CDF-B4BE-1A0969BDD30F}" type="pres">
      <dgm:prSet presAssocID="{B857E686-115E-4143-B3D8-812274BF7770}" presName="text_3" presStyleLbl="node1" presStyleIdx="2" presStyleCnt="3">
        <dgm:presLayoutVars>
          <dgm:bulletEnabled val="1"/>
        </dgm:presLayoutVars>
      </dgm:prSet>
      <dgm:spPr/>
    </dgm:pt>
    <dgm:pt modelId="{CF7EBCA6-A982-4493-BAC3-272D5447F310}" type="pres">
      <dgm:prSet presAssocID="{B857E686-115E-4143-B3D8-812274BF7770}" presName="accent_3" presStyleCnt="0"/>
      <dgm:spPr/>
    </dgm:pt>
    <dgm:pt modelId="{794184D7-E6DD-411A-89B8-1FB34CF89A06}" type="pres">
      <dgm:prSet presAssocID="{B857E686-115E-4143-B3D8-812274BF7770}" presName="accentRepeatNode" presStyleLbl="solidFgAcc1" presStyleIdx="2" presStyleCnt="3"/>
      <dgm:spPr/>
    </dgm:pt>
  </dgm:ptLst>
  <dgm:cxnLst>
    <dgm:cxn modelId="{3218C70B-617D-40D4-81AE-086D2BD297B3}" type="presOf" srcId="{46ED474A-B4D0-4C8C-A34B-9BED19426D0E}" destId="{88C9F87A-716D-4D9B-A66C-390BD8B0BDC5}" srcOrd="0" destOrd="0" presId="urn:microsoft.com/office/officeart/2008/layout/VerticalCurvedList"/>
    <dgm:cxn modelId="{01234318-6DD3-473B-B446-27E411736E89}" type="presOf" srcId="{A43AD1D8-ADC1-46C0-AEED-6213176D4C14}" destId="{FCE78225-ACD4-46B4-9493-8736FC9F367A}" srcOrd="0" destOrd="0" presId="urn:microsoft.com/office/officeart/2008/layout/VerticalCurvedList"/>
    <dgm:cxn modelId="{C2D3365C-9D36-46A1-AA53-605D3736DE83}" srcId="{50D0672D-7696-4A26-B8C6-D379A156998A}" destId="{4E9B9C77-D23F-4D11-A5B1-BD44446F11B4}" srcOrd="0" destOrd="0" parTransId="{0F49DC02-D280-458A-90F4-007ADB0C8764}" sibTransId="{A43AD1D8-ADC1-46C0-AEED-6213176D4C14}"/>
    <dgm:cxn modelId="{9CCBAC63-288D-4E8E-866C-682378B0EE60}" type="presOf" srcId="{50D0672D-7696-4A26-B8C6-D379A156998A}" destId="{3F37F610-4611-4587-95FC-5964FE3C7CC4}" srcOrd="0" destOrd="0" presId="urn:microsoft.com/office/officeart/2008/layout/VerticalCurvedList"/>
    <dgm:cxn modelId="{CDF994B4-968B-4A6E-AF36-E3EEACD6D416}" type="presOf" srcId="{4E9B9C77-D23F-4D11-A5B1-BD44446F11B4}" destId="{E9B6C588-187F-4CE4-9D78-904691049221}" srcOrd="0" destOrd="0" presId="urn:microsoft.com/office/officeart/2008/layout/VerticalCurvedList"/>
    <dgm:cxn modelId="{DE03BAC4-CDBF-4085-AE32-88906D7A2606}" srcId="{50D0672D-7696-4A26-B8C6-D379A156998A}" destId="{B857E686-115E-4143-B3D8-812274BF7770}" srcOrd="2" destOrd="0" parTransId="{BBA7AAAE-F4D3-4D04-86CA-B761E030BE4A}" sibTransId="{B12A2F29-315B-4BE7-84E5-47D48490BC2E}"/>
    <dgm:cxn modelId="{B265A5DE-57B9-462F-9C45-7FDE2A0FDBF3}" srcId="{50D0672D-7696-4A26-B8C6-D379A156998A}" destId="{46ED474A-B4D0-4C8C-A34B-9BED19426D0E}" srcOrd="1" destOrd="0" parTransId="{B2A099C0-2245-47CD-922F-85890937F600}" sibTransId="{050FD9CC-3D82-47A2-94CD-81100AE07F9D}"/>
    <dgm:cxn modelId="{963C01E8-4C93-4B54-9C31-6032D926938F}" type="presOf" srcId="{B857E686-115E-4143-B3D8-812274BF7770}" destId="{372076E5-9F93-4CDF-B4BE-1A0969BDD30F}" srcOrd="0" destOrd="0" presId="urn:microsoft.com/office/officeart/2008/layout/VerticalCurvedList"/>
    <dgm:cxn modelId="{8AC513D5-F482-46A4-A1C6-E549898E9444}" type="presParOf" srcId="{3F37F610-4611-4587-95FC-5964FE3C7CC4}" destId="{C55A183B-1926-43BE-9B14-9AA4ED61CB86}" srcOrd="0" destOrd="0" presId="urn:microsoft.com/office/officeart/2008/layout/VerticalCurvedList"/>
    <dgm:cxn modelId="{E14D6347-EF33-4713-A5D3-71EF97CFFA47}" type="presParOf" srcId="{C55A183B-1926-43BE-9B14-9AA4ED61CB86}" destId="{833AA7EA-4D83-4906-974B-B3E3B70F7407}" srcOrd="0" destOrd="0" presId="urn:microsoft.com/office/officeart/2008/layout/VerticalCurvedList"/>
    <dgm:cxn modelId="{A4F1A97D-5503-4167-B6B7-13128181927A}" type="presParOf" srcId="{833AA7EA-4D83-4906-974B-B3E3B70F7407}" destId="{41B19913-4D16-4FC7-92E3-6C806855770B}" srcOrd="0" destOrd="0" presId="urn:microsoft.com/office/officeart/2008/layout/VerticalCurvedList"/>
    <dgm:cxn modelId="{7F4D0D25-6DD1-4A9F-8B41-74F1F65573BE}" type="presParOf" srcId="{833AA7EA-4D83-4906-974B-B3E3B70F7407}" destId="{FCE78225-ACD4-46B4-9493-8736FC9F367A}" srcOrd="1" destOrd="0" presId="urn:microsoft.com/office/officeart/2008/layout/VerticalCurvedList"/>
    <dgm:cxn modelId="{956B169F-BEC0-4552-82CA-1C3B48BC22E6}" type="presParOf" srcId="{833AA7EA-4D83-4906-974B-B3E3B70F7407}" destId="{845D726D-C546-47E6-AE2D-734B72D61EA4}" srcOrd="2" destOrd="0" presId="urn:microsoft.com/office/officeart/2008/layout/VerticalCurvedList"/>
    <dgm:cxn modelId="{6717CBD1-B8CA-4B0A-9D5B-6DB0F51F5559}" type="presParOf" srcId="{833AA7EA-4D83-4906-974B-B3E3B70F7407}" destId="{932F7DE2-9A23-4AB5-94EF-77F6DD69F346}" srcOrd="3" destOrd="0" presId="urn:microsoft.com/office/officeart/2008/layout/VerticalCurvedList"/>
    <dgm:cxn modelId="{8E13C276-9923-4F18-B17B-7D968C2FB45E}" type="presParOf" srcId="{C55A183B-1926-43BE-9B14-9AA4ED61CB86}" destId="{E9B6C588-187F-4CE4-9D78-904691049221}" srcOrd="1" destOrd="0" presId="urn:microsoft.com/office/officeart/2008/layout/VerticalCurvedList"/>
    <dgm:cxn modelId="{9316E3C3-E79F-4BE9-9E39-FD72D2A73323}" type="presParOf" srcId="{C55A183B-1926-43BE-9B14-9AA4ED61CB86}" destId="{071C5549-FECB-4AC8-9B93-B87BFFE7D011}" srcOrd="2" destOrd="0" presId="urn:microsoft.com/office/officeart/2008/layout/VerticalCurvedList"/>
    <dgm:cxn modelId="{0447A183-8A41-4CED-A5A8-DA87EFCF4442}" type="presParOf" srcId="{071C5549-FECB-4AC8-9B93-B87BFFE7D011}" destId="{2C1B7DC5-54D6-4B7A-9107-C0E9B1C17C04}" srcOrd="0" destOrd="0" presId="urn:microsoft.com/office/officeart/2008/layout/VerticalCurvedList"/>
    <dgm:cxn modelId="{1DAF2658-EA0D-419F-97EE-095997722C72}" type="presParOf" srcId="{C55A183B-1926-43BE-9B14-9AA4ED61CB86}" destId="{88C9F87A-716D-4D9B-A66C-390BD8B0BDC5}" srcOrd="3" destOrd="0" presId="urn:microsoft.com/office/officeart/2008/layout/VerticalCurvedList"/>
    <dgm:cxn modelId="{80B44D3A-3D3E-4C64-B2D9-7AFF30114651}" type="presParOf" srcId="{C55A183B-1926-43BE-9B14-9AA4ED61CB86}" destId="{B695B61C-1A94-4A03-838F-1B09F98ABBD2}" srcOrd="4" destOrd="0" presId="urn:microsoft.com/office/officeart/2008/layout/VerticalCurvedList"/>
    <dgm:cxn modelId="{5EDCCE63-6DB3-4141-AC86-B9B2FF0C2D53}" type="presParOf" srcId="{B695B61C-1A94-4A03-838F-1B09F98ABBD2}" destId="{49E7C277-DA88-4A35-918B-9A00DA41C29B}" srcOrd="0" destOrd="0" presId="urn:microsoft.com/office/officeart/2008/layout/VerticalCurvedList"/>
    <dgm:cxn modelId="{DACC9F5C-785B-4647-A8A2-3C394822FC48}" type="presParOf" srcId="{C55A183B-1926-43BE-9B14-9AA4ED61CB86}" destId="{372076E5-9F93-4CDF-B4BE-1A0969BDD30F}" srcOrd="5" destOrd="0" presId="urn:microsoft.com/office/officeart/2008/layout/VerticalCurvedList"/>
    <dgm:cxn modelId="{0F8438E4-7046-4A9B-8E76-ACCB18FCB139}" type="presParOf" srcId="{C55A183B-1926-43BE-9B14-9AA4ED61CB86}" destId="{CF7EBCA6-A982-4493-BAC3-272D5447F310}" srcOrd="6" destOrd="0" presId="urn:microsoft.com/office/officeart/2008/layout/VerticalCurvedList"/>
    <dgm:cxn modelId="{F587195F-4A91-41B4-8311-22C268417E51}" type="presParOf" srcId="{CF7EBCA6-A982-4493-BAC3-272D5447F310}" destId="{794184D7-E6DD-411A-89B8-1FB34CF89A0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7BFDFA-308E-4BFF-ACEF-128CA299F2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t-BR"/>
        </a:p>
      </dgm:t>
    </dgm:pt>
    <dgm:pt modelId="{C6306DA0-8F28-44EC-9745-E4D6F936546D}">
      <dgm:prSet phldrT="[Texto]"/>
      <dgm:spPr/>
      <dgm:t>
        <a:bodyPr/>
        <a:lstStyle/>
        <a:p>
          <a:r>
            <a:rPr lang="pt-BR" dirty="0">
              <a:solidFill>
                <a:schemeClr val="tx1"/>
              </a:solidFill>
            </a:rPr>
            <a:t>1</a:t>
          </a:r>
        </a:p>
      </dgm:t>
    </dgm:pt>
    <dgm:pt modelId="{760ECC20-7AA8-4698-8526-6DB53BDCCC86}" type="parTrans" cxnId="{22190839-97CD-4A45-82B3-CFB3541EFC97}">
      <dgm:prSet/>
      <dgm:spPr/>
      <dgm:t>
        <a:bodyPr/>
        <a:lstStyle/>
        <a:p>
          <a:endParaRPr lang="pt-BR"/>
        </a:p>
      </dgm:t>
    </dgm:pt>
    <dgm:pt modelId="{C7A04631-F810-4754-B0F1-F2821534135D}" type="sibTrans" cxnId="{22190839-97CD-4A45-82B3-CFB3541EFC97}">
      <dgm:prSet/>
      <dgm:spPr/>
      <dgm:t>
        <a:bodyPr/>
        <a:lstStyle/>
        <a:p>
          <a:endParaRPr lang="pt-BR"/>
        </a:p>
      </dgm:t>
    </dgm:pt>
    <dgm:pt modelId="{6EC378B8-68B7-4EBF-B17A-3D6D09C4CF96}">
      <dgm:prSet phldrT="[Texto]"/>
      <dgm:spPr/>
      <dgm:t>
        <a:bodyPr/>
        <a:lstStyle/>
        <a:p>
          <a:r>
            <a:rPr lang="pt-BR" b="1" dirty="0"/>
            <a:t>Explicita as perspectivas da interpretação jurídica utilizadas para a análise da reforma trabalhista</a:t>
          </a:r>
          <a:r>
            <a:rPr lang="pt-BR" dirty="0"/>
            <a:t>.</a:t>
          </a:r>
        </a:p>
      </dgm:t>
    </dgm:pt>
    <dgm:pt modelId="{1BE36831-B93D-4E5E-A634-2D8312C487F1}" type="parTrans" cxnId="{EFFD3993-E915-4150-9403-2BE24518236C}">
      <dgm:prSet/>
      <dgm:spPr/>
      <dgm:t>
        <a:bodyPr/>
        <a:lstStyle/>
        <a:p>
          <a:endParaRPr lang="pt-BR"/>
        </a:p>
      </dgm:t>
    </dgm:pt>
    <dgm:pt modelId="{2FE4F344-6CB9-468A-B512-03875E861378}" type="sibTrans" cxnId="{EFFD3993-E915-4150-9403-2BE24518236C}">
      <dgm:prSet/>
      <dgm:spPr/>
      <dgm:t>
        <a:bodyPr/>
        <a:lstStyle/>
        <a:p>
          <a:endParaRPr lang="pt-BR"/>
        </a:p>
      </dgm:t>
    </dgm:pt>
    <dgm:pt modelId="{D17B4CA5-B5E1-47B9-8B5C-495925547E43}">
      <dgm:prSet phldrT="[Texto]"/>
      <dgm:spPr/>
      <dgm:t>
        <a:bodyPr/>
        <a:lstStyle/>
        <a:p>
          <a:r>
            <a:rPr lang="pt-BR" dirty="0">
              <a:solidFill>
                <a:schemeClr val="tx1"/>
              </a:solidFill>
            </a:rPr>
            <a:t>2</a:t>
          </a:r>
        </a:p>
      </dgm:t>
    </dgm:pt>
    <dgm:pt modelId="{6673EC05-4799-4719-A8DE-631C387C03AA}" type="parTrans" cxnId="{0894E6C6-F30A-45C0-ADFD-B18F9668BBFF}">
      <dgm:prSet/>
      <dgm:spPr/>
      <dgm:t>
        <a:bodyPr/>
        <a:lstStyle/>
        <a:p>
          <a:endParaRPr lang="pt-BR"/>
        </a:p>
      </dgm:t>
    </dgm:pt>
    <dgm:pt modelId="{DBC45B72-7EC9-45B1-A25D-5C8F3A11B0C2}" type="sibTrans" cxnId="{0894E6C6-F30A-45C0-ADFD-B18F9668BBFF}">
      <dgm:prSet/>
      <dgm:spPr/>
      <dgm:t>
        <a:bodyPr/>
        <a:lstStyle/>
        <a:p>
          <a:endParaRPr lang="pt-BR"/>
        </a:p>
      </dgm:t>
    </dgm:pt>
    <dgm:pt modelId="{6C4A9FD4-2A6A-4D5B-9220-8D3ED4AC559A}">
      <dgm:prSet phldrT="[Texto]"/>
      <dgm:spPr/>
      <dgm:t>
        <a:bodyPr/>
        <a:lstStyle/>
        <a:p>
          <a:r>
            <a:rPr lang="pt-BR" b="1" dirty="0"/>
            <a:t>Delimitar o contexto político e social da aprovação da reforma trabalhista e o cenário geral da precarização do trabalho no Brasil</a:t>
          </a:r>
        </a:p>
      </dgm:t>
    </dgm:pt>
    <dgm:pt modelId="{9D0AC847-C631-4CC6-ABF9-0159B0C0FD69}" type="parTrans" cxnId="{03FC6A86-AFD2-4F55-AE70-B2F994D172DD}">
      <dgm:prSet/>
      <dgm:spPr/>
      <dgm:t>
        <a:bodyPr/>
        <a:lstStyle/>
        <a:p>
          <a:endParaRPr lang="pt-BR"/>
        </a:p>
      </dgm:t>
    </dgm:pt>
    <dgm:pt modelId="{FB1AE919-BA94-4ADD-B0EB-7C55F7F37B85}" type="sibTrans" cxnId="{03FC6A86-AFD2-4F55-AE70-B2F994D172DD}">
      <dgm:prSet/>
      <dgm:spPr/>
      <dgm:t>
        <a:bodyPr/>
        <a:lstStyle/>
        <a:p>
          <a:endParaRPr lang="pt-BR"/>
        </a:p>
      </dgm:t>
    </dgm:pt>
    <dgm:pt modelId="{37B151E2-9A1C-4CA0-9773-ECCB64F01357}">
      <dgm:prSet phldrT="[Texto]"/>
      <dgm:spPr/>
      <dgm:t>
        <a:bodyPr/>
        <a:lstStyle/>
        <a:p>
          <a:r>
            <a:rPr lang="pt-BR" dirty="0">
              <a:solidFill>
                <a:schemeClr val="tx1"/>
              </a:solidFill>
            </a:rPr>
            <a:t>3</a:t>
          </a:r>
        </a:p>
      </dgm:t>
    </dgm:pt>
    <dgm:pt modelId="{B6DD74DA-0185-40E1-AF9A-8959AE6EA976}" type="parTrans" cxnId="{F9AFB3E5-CE02-411C-A276-B6216184089C}">
      <dgm:prSet/>
      <dgm:spPr/>
      <dgm:t>
        <a:bodyPr/>
        <a:lstStyle/>
        <a:p>
          <a:endParaRPr lang="pt-BR"/>
        </a:p>
      </dgm:t>
    </dgm:pt>
    <dgm:pt modelId="{90BDA4A1-7E51-4E29-8E8C-78F4E6141497}" type="sibTrans" cxnId="{F9AFB3E5-CE02-411C-A276-B6216184089C}">
      <dgm:prSet/>
      <dgm:spPr/>
      <dgm:t>
        <a:bodyPr/>
        <a:lstStyle/>
        <a:p>
          <a:endParaRPr lang="pt-BR"/>
        </a:p>
      </dgm:t>
    </dgm:pt>
    <dgm:pt modelId="{499A2800-5267-4398-9626-75A3A0274FB5}">
      <dgm:prSet phldrT="[Texto]"/>
      <dgm:spPr/>
      <dgm:t>
        <a:bodyPr/>
        <a:lstStyle/>
        <a:p>
          <a:r>
            <a:rPr lang="pt-BR" b="1" dirty="0"/>
            <a:t>Analisa os pontos da reforma que podem fragilizar o direto social ao lazer</a:t>
          </a:r>
        </a:p>
      </dgm:t>
    </dgm:pt>
    <dgm:pt modelId="{F8567051-4DC1-49AD-B4BC-D45EEEBD0A2A}" type="parTrans" cxnId="{E90F08BF-0A6E-46C3-B1A2-712147580D47}">
      <dgm:prSet/>
      <dgm:spPr/>
      <dgm:t>
        <a:bodyPr/>
        <a:lstStyle/>
        <a:p>
          <a:endParaRPr lang="pt-BR"/>
        </a:p>
      </dgm:t>
    </dgm:pt>
    <dgm:pt modelId="{4EC91B4B-E8BB-47C3-B905-800F3ABDF5A1}" type="sibTrans" cxnId="{E90F08BF-0A6E-46C3-B1A2-712147580D47}">
      <dgm:prSet/>
      <dgm:spPr/>
      <dgm:t>
        <a:bodyPr/>
        <a:lstStyle/>
        <a:p>
          <a:endParaRPr lang="pt-BR"/>
        </a:p>
      </dgm:t>
    </dgm:pt>
    <dgm:pt modelId="{84E47958-F208-43FD-8779-3DA07FE1DAE0}" type="pres">
      <dgm:prSet presAssocID="{ED7BFDFA-308E-4BFF-ACEF-128CA299F2B9}" presName="Name0" presStyleCnt="0">
        <dgm:presLayoutVars>
          <dgm:dir/>
          <dgm:animLvl val="lvl"/>
          <dgm:resizeHandles val="exact"/>
        </dgm:presLayoutVars>
      </dgm:prSet>
      <dgm:spPr/>
    </dgm:pt>
    <dgm:pt modelId="{AF492E0C-EAE7-4915-A6BF-BB66B304DB16}" type="pres">
      <dgm:prSet presAssocID="{C6306DA0-8F28-44EC-9745-E4D6F936546D}" presName="linNode" presStyleCnt="0"/>
      <dgm:spPr/>
    </dgm:pt>
    <dgm:pt modelId="{9CB4E5E1-611D-4ACE-B5C8-7A5DB9DD9D5B}" type="pres">
      <dgm:prSet presAssocID="{C6306DA0-8F28-44EC-9745-E4D6F936546D}" presName="parentText" presStyleLbl="node1" presStyleIdx="0" presStyleCnt="3" custLinFactNeighborX="-14159" custLinFactNeighborY="-26437">
        <dgm:presLayoutVars>
          <dgm:chMax val="1"/>
          <dgm:bulletEnabled val="1"/>
        </dgm:presLayoutVars>
      </dgm:prSet>
      <dgm:spPr/>
    </dgm:pt>
    <dgm:pt modelId="{674AB50C-2FA9-495A-8CF6-041FAEDB76F6}" type="pres">
      <dgm:prSet presAssocID="{C6306DA0-8F28-44EC-9745-E4D6F936546D}" presName="descendantText" presStyleLbl="alignAccFollowNode1" presStyleIdx="0" presStyleCnt="3">
        <dgm:presLayoutVars>
          <dgm:bulletEnabled val="1"/>
        </dgm:presLayoutVars>
      </dgm:prSet>
      <dgm:spPr/>
    </dgm:pt>
    <dgm:pt modelId="{616629DC-A8BF-4C03-829A-21A076822076}" type="pres">
      <dgm:prSet presAssocID="{C7A04631-F810-4754-B0F1-F2821534135D}" presName="sp" presStyleCnt="0"/>
      <dgm:spPr/>
    </dgm:pt>
    <dgm:pt modelId="{5FC4D708-555C-4D4D-B2D3-96FAB31DBEB7}" type="pres">
      <dgm:prSet presAssocID="{D17B4CA5-B5E1-47B9-8B5C-495925547E43}" presName="linNode" presStyleCnt="0"/>
      <dgm:spPr/>
    </dgm:pt>
    <dgm:pt modelId="{8D2C0838-9A79-42B6-A0C6-2B2EA44F530B}" type="pres">
      <dgm:prSet presAssocID="{D17B4CA5-B5E1-47B9-8B5C-495925547E43}" presName="parentText" presStyleLbl="node1" presStyleIdx="1" presStyleCnt="3">
        <dgm:presLayoutVars>
          <dgm:chMax val="1"/>
          <dgm:bulletEnabled val="1"/>
        </dgm:presLayoutVars>
      </dgm:prSet>
      <dgm:spPr/>
    </dgm:pt>
    <dgm:pt modelId="{2D4BB747-246C-40BD-913A-8E0A0874B337}" type="pres">
      <dgm:prSet presAssocID="{D17B4CA5-B5E1-47B9-8B5C-495925547E43}" presName="descendantText" presStyleLbl="alignAccFollowNode1" presStyleIdx="1" presStyleCnt="3">
        <dgm:presLayoutVars>
          <dgm:bulletEnabled val="1"/>
        </dgm:presLayoutVars>
      </dgm:prSet>
      <dgm:spPr/>
    </dgm:pt>
    <dgm:pt modelId="{86F6EB44-4546-4B54-AC69-D6E98DA8B5AA}" type="pres">
      <dgm:prSet presAssocID="{DBC45B72-7EC9-45B1-A25D-5C8F3A11B0C2}" presName="sp" presStyleCnt="0"/>
      <dgm:spPr/>
    </dgm:pt>
    <dgm:pt modelId="{F9C58B34-2787-409F-B2AD-16269249F4CD}" type="pres">
      <dgm:prSet presAssocID="{37B151E2-9A1C-4CA0-9773-ECCB64F01357}" presName="linNode" presStyleCnt="0"/>
      <dgm:spPr/>
    </dgm:pt>
    <dgm:pt modelId="{C6E57BA3-5569-4F31-A44F-56257366DE5B}" type="pres">
      <dgm:prSet presAssocID="{37B151E2-9A1C-4CA0-9773-ECCB64F01357}" presName="parentText" presStyleLbl="node1" presStyleIdx="2" presStyleCnt="3">
        <dgm:presLayoutVars>
          <dgm:chMax val="1"/>
          <dgm:bulletEnabled val="1"/>
        </dgm:presLayoutVars>
      </dgm:prSet>
      <dgm:spPr/>
    </dgm:pt>
    <dgm:pt modelId="{E731A57A-8CC4-4E3D-A9AB-7DF9EB3339D6}" type="pres">
      <dgm:prSet presAssocID="{37B151E2-9A1C-4CA0-9773-ECCB64F01357}" presName="descendantText" presStyleLbl="alignAccFollowNode1" presStyleIdx="2" presStyleCnt="3">
        <dgm:presLayoutVars>
          <dgm:bulletEnabled val="1"/>
        </dgm:presLayoutVars>
      </dgm:prSet>
      <dgm:spPr/>
    </dgm:pt>
  </dgm:ptLst>
  <dgm:cxnLst>
    <dgm:cxn modelId="{22190839-97CD-4A45-82B3-CFB3541EFC97}" srcId="{ED7BFDFA-308E-4BFF-ACEF-128CA299F2B9}" destId="{C6306DA0-8F28-44EC-9745-E4D6F936546D}" srcOrd="0" destOrd="0" parTransId="{760ECC20-7AA8-4698-8526-6DB53BDCCC86}" sibTransId="{C7A04631-F810-4754-B0F1-F2821534135D}"/>
    <dgm:cxn modelId="{03FC6A86-AFD2-4F55-AE70-B2F994D172DD}" srcId="{D17B4CA5-B5E1-47B9-8B5C-495925547E43}" destId="{6C4A9FD4-2A6A-4D5B-9220-8D3ED4AC559A}" srcOrd="0" destOrd="0" parTransId="{9D0AC847-C631-4CC6-ABF9-0159B0C0FD69}" sibTransId="{FB1AE919-BA94-4ADD-B0EB-7C55F7F37B85}"/>
    <dgm:cxn modelId="{EFFD3993-E915-4150-9403-2BE24518236C}" srcId="{C6306DA0-8F28-44EC-9745-E4D6F936546D}" destId="{6EC378B8-68B7-4EBF-B17A-3D6D09C4CF96}" srcOrd="0" destOrd="0" parTransId="{1BE36831-B93D-4E5E-A634-2D8312C487F1}" sibTransId="{2FE4F344-6CB9-468A-B512-03875E861378}"/>
    <dgm:cxn modelId="{8A4EC998-F7A6-4640-9A7F-EF132CB3D76D}" type="presOf" srcId="{6C4A9FD4-2A6A-4D5B-9220-8D3ED4AC559A}" destId="{2D4BB747-246C-40BD-913A-8E0A0874B337}" srcOrd="0" destOrd="0" presId="urn:microsoft.com/office/officeart/2005/8/layout/vList5"/>
    <dgm:cxn modelId="{887423AE-ADC0-4E0F-9BDB-47E7E939567F}" type="presOf" srcId="{ED7BFDFA-308E-4BFF-ACEF-128CA299F2B9}" destId="{84E47958-F208-43FD-8779-3DA07FE1DAE0}" srcOrd="0" destOrd="0" presId="urn:microsoft.com/office/officeart/2005/8/layout/vList5"/>
    <dgm:cxn modelId="{FAF0D5BB-6CA6-4998-988D-0173182B7B65}" type="presOf" srcId="{D17B4CA5-B5E1-47B9-8B5C-495925547E43}" destId="{8D2C0838-9A79-42B6-A0C6-2B2EA44F530B}" srcOrd="0" destOrd="0" presId="urn:microsoft.com/office/officeart/2005/8/layout/vList5"/>
    <dgm:cxn modelId="{E90F08BF-0A6E-46C3-B1A2-712147580D47}" srcId="{37B151E2-9A1C-4CA0-9773-ECCB64F01357}" destId="{499A2800-5267-4398-9626-75A3A0274FB5}" srcOrd="0" destOrd="0" parTransId="{F8567051-4DC1-49AD-B4BC-D45EEEBD0A2A}" sibTransId="{4EC91B4B-E8BB-47C3-B905-800F3ABDF5A1}"/>
    <dgm:cxn modelId="{0894E6C6-F30A-45C0-ADFD-B18F9668BBFF}" srcId="{ED7BFDFA-308E-4BFF-ACEF-128CA299F2B9}" destId="{D17B4CA5-B5E1-47B9-8B5C-495925547E43}" srcOrd="1" destOrd="0" parTransId="{6673EC05-4799-4719-A8DE-631C387C03AA}" sibTransId="{DBC45B72-7EC9-45B1-A25D-5C8F3A11B0C2}"/>
    <dgm:cxn modelId="{6539E7CD-5F45-42EE-BCED-44BF235CE505}" type="presOf" srcId="{6EC378B8-68B7-4EBF-B17A-3D6D09C4CF96}" destId="{674AB50C-2FA9-495A-8CF6-041FAEDB76F6}" srcOrd="0" destOrd="0" presId="urn:microsoft.com/office/officeart/2005/8/layout/vList5"/>
    <dgm:cxn modelId="{CBE903D5-08FA-4F22-AF83-1DD27288461C}" type="presOf" srcId="{37B151E2-9A1C-4CA0-9773-ECCB64F01357}" destId="{C6E57BA3-5569-4F31-A44F-56257366DE5B}" srcOrd="0" destOrd="0" presId="urn:microsoft.com/office/officeart/2005/8/layout/vList5"/>
    <dgm:cxn modelId="{019C10DD-296C-4967-A326-C8E3EB697784}" type="presOf" srcId="{C6306DA0-8F28-44EC-9745-E4D6F936546D}" destId="{9CB4E5E1-611D-4ACE-B5C8-7A5DB9DD9D5B}" srcOrd="0" destOrd="0" presId="urn:microsoft.com/office/officeart/2005/8/layout/vList5"/>
    <dgm:cxn modelId="{F9AFB3E5-CE02-411C-A276-B6216184089C}" srcId="{ED7BFDFA-308E-4BFF-ACEF-128CA299F2B9}" destId="{37B151E2-9A1C-4CA0-9773-ECCB64F01357}" srcOrd="2" destOrd="0" parTransId="{B6DD74DA-0185-40E1-AF9A-8959AE6EA976}" sibTransId="{90BDA4A1-7E51-4E29-8E8C-78F4E6141497}"/>
    <dgm:cxn modelId="{1B7B0BF2-C455-4E40-994F-C063D6F1A543}" type="presOf" srcId="{499A2800-5267-4398-9626-75A3A0274FB5}" destId="{E731A57A-8CC4-4E3D-A9AB-7DF9EB3339D6}" srcOrd="0" destOrd="0" presId="urn:microsoft.com/office/officeart/2005/8/layout/vList5"/>
    <dgm:cxn modelId="{D1C2AB44-4E3A-4E7B-9B06-94149BC2579E}" type="presParOf" srcId="{84E47958-F208-43FD-8779-3DA07FE1DAE0}" destId="{AF492E0C-EAE7-4915-A6BF-BB66B304DB16}" srcOrd="0" destOrd="0" presId="urn:microsoft.com/office/officeart/2005/8/layout/vList5"/>
    <dgm:cxn modelId="{C825C615-D798-44DB-A92A-CACBE806B3C7}" type="presParOf" srcId="{AF492E0C-EAE7-4915-A6BF-BB66B304DB16}" destId="{9CB4E5E1-611D-4ACE-B5C8-7A5DB9DD9D5B}" srcOrd="0" destOrd="0" presId="urn:microsoft.com/office/officeart/2005/8/layout/vList5"/>
    <dgm:cxn modelId="{700A7DD6-72C1-41CD-AD53-CA3C476FDE1C}" type="presParOf" srcId="{AF492E0C-EAE7-4915-A6BF-BB66B304DB16}" destId="{674AB50C-2FA9-495A-8CF6-041FAEDB76F6}" srcOrd="1" destOrd="0" presId="urn:microsoft.com/office/officeart/2005/8/layout/vList5"/>
    <dgm:cxn modelId="{1F16C509-07CA-4C21-A71A-72613938DA10}" type="presParOf" srcId="{84E47958-F208-43FD-8779-3DA07FE1DAE0}" destId="{616629DC-A8BF-4C03-829A-21A076822076}" srcOrd="1" destOrd="0" presId="urn:microsoft.com/office/officeart/2005/8/layout/vList5"/>
    <dgm:cxn modelId="{B4F5108A-C673-4A30-AFBB-01A94B1F458E}" type="presParOf" srcId="{84E47958-F208-43FD-8779-3DA07FE1DAE0}" destId="{5FC4D708-555C-4D4D-B2D3-96FAB31DBEB7}" srcOrd="2" destOrd="0" presId="urn:microsoft.com/office/officeart/2005/8/layout/vList5"/>
    <dgm:cxn modelId="{8F496C3A-868D-4CA6-B029-6CD9FC9D10A6}" type="presParOf" srcId="{5FC4D708-555C-4D4D-B2D3-96FAB31DBEB7}" destId="{8D2C0838-9A79-42B6-A0C6-2B2EA44F530B}" srcOrd="0" destOrd="0" presId="urn:microsoft.com/office/officeart/2005/8/layout/vList5"/>
    <dgm:cxn modelId="{0A1FE04E-D185-452D-A2CC-0619A9C7B337}" type="presParOf" srcId="{5FC4D708-555C-4D4D-B2D3-96FAB31DBEB7}" destId="{2D4BB747-246C-40BD-913A-8E0A0874B337}" srcOrd="1" destOrd="0" presId="urn:microsoft.com/office/officeart/2005/8/layout/vList5"/>
    <dgm:cxn modelId="{B91869B0-54D0-4799-9872-256774DC8AF1}" type="presParOf" srcId="{84E47958-F208-43FD-8779-3DA07FE1DAE0}" destId="{86F6EB44-4546-4B54-AC69-D6E98DA8B5AA}" srcOrd="3" destOrd="0" presId="urn:microsoft.com/office/officeart/2005/8/layout/vList5"/>
    <dgm:cxn modelId="{F78894E7-4C9A-46BF-A807-0A855A2A8C12}" type="presParOf" srcId="{84E47958-F208-43FD-8779-3DA07FE1DAE0}" destId="{F9C58B34-2787-409F-B2AD-16269249F4CD}" srcOrd="4" destOrd="0" presId="urn:microsoft.com/office/officeart/2005/8/layout/vList5"/>
    <dgm:cxn modelId="{0A3F66F5-BB3D-4379-BC1C-9D797EA4C886}" type="presParOf" srcId="{F9C58B34-2787-409F-B2AD-16269249F4CD}" destId="{C6E57BA3-5569-4F31-A44F-56257366DE5B}" srcOrd="0" destOrd="0" presId="urn:microsoft.com/office/officeart/2005/8/layout/vList5"/>
    <dgm:cxn modelId="{5F7C62B4-6FD9-416D-8506-2E7AE86EA471}" type="presParOf" srcId="{F9C58B34-2787-409F-B2AD-16269249F4CD}" destId="{E731A57A-8CC4-4E3D-A9AB-7DF9EB3339D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A695D1-5AEC-482E-AFAF-00543FF84685}"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pt-BR"/>
        </a:p>
      </dgm:t>
    </dgm:pt>
    <dgm:pt modelId="{9CD6D14A-AC4E-4CB0-907C-3CAB6401D96E}">
      <dgm:prSet phldrT="[Texto]"/>
      <dgm:spPr/>
      <dgm:t>
        <a:bodyPr/>
        <a:lstStyle/>
        <a:p>
          <a:r>
            <a:rPr lang="pt-BR" dirty="0">
              <a:solidFill>
                <a:schemeClr val="tx1"/>
              </a:solidFill>
            </a:rPr>
            <a:t>Triangulação</a:t>
          </a:r>
        </a:p>
      </dgm:t>
    </dgm:pt>
    <dgm:pt modelId="{01AF1284-33C0-4E25-A08A-94C6EAF6EA83}" type="parTrans" cxnId="{D5EE04E9-C5F3-42A0-AAA6-90347829B018}">
      <dgm:prSet/>
      <dgm:spPr/>
      <dgm:t>
        <a:bodyPr/>
        <a:lstStyle/>
        <a:p>
          <a:endParaRPr lang="pt-BR"/>
        </a:p>
      </dgm:t>
    </dgm:pt>
    <dgm:pt modelId="{0725A834-390C-4D00-92F9-33244BB65ACC}" type="sibTrans" cxnId="{D5EE04E9-C5F3-42A0-AAA6-90347829B018}">
      <dgm:prSet/>
      <dgm:spPr/>
      <dgm:t>
        <a:bodyPr/>
        <a:lstStyle/>
        <a:p>
          <a:endParaRPr lang="pt-BR"/>
        </a:p>
      </dgm:t>
    </dgm:pt>
    <dgm:pt modelId="{0601CE97-508F-4D6B-97C4-847BB03A566C}">
      <dgm:prSet phldrT="[Texto]"/>
      <dgm:spPr/>
      <dgm:t>
        <a:bodyPr/>
        <a:lstStyle/>
        <a:p>
          <a:pPr algn="l"/>
          <a:r>
            <a:rPr lang="pt-BR" b="1" dirty="0">
              <a:solidFill>
                <a:schemeClr val="tx1"/>
              </a:solidFill>
            </a:rPr>
            <a:t>Os elementos preconizados pela interpretação </a:t>
          </a:r>
          <a:r>
            <a:rPr lang="pt-BR" b="1" dirty="0" err="1">
              <a:solidFill>
                <a:schemeClr val="tx1"/>
              </a:solidFill>
            </a:rPr>
            <a:t>zetética</a:t>
          </a:r>
          <a:r>
            <a:rPr lang="pt-BR" b="1" dirty="0">
              <a:solidFill>
                <a:schemeClr val="tx1"/>
              </a:solidFill>
            </a:rPr>
            <a:t> (FERRAZ JUNIOR, 1995)</a:t>
          </a:r>
        </a:p>
      </dgm:t>
    </dgm:pt>
    <dgm:pt modelId="{DDF9E2FA-75D3-4BE5-B82D-93ACBEC3F3D4}" type="parTrans" cxnId="{1345ECC4-58D7-48A7-9E55-4729CB84CA80}">
      <dgm:prSet/>
      <dgm:spPr/>
      <dgm:t>
        <a:bodyPr/>
        <a:lstStyle/>
        <a:p>
          <a:endParaRPr lang="pt-BR"/>
        </a:p>
      </dgm:t>
    </dgm:pt>
    <dgm:pt modelId="{3A80EE94-DD9D-49C0-9C57-F885E671F7A7}" type="sibTrans" cxnId="{1345ECC4-58D7-48A7-9E55-4729CB84CA80}">
      <dgm:prSet/>
      <dgm:spPr/>
      <dgm:t>
        <a:bodyPr/>
        <a:lstStyle/>
        <a:p>
          <a:endParaRPr lang="pt-BR"/>
        </a:p>
      </dgm:t>
    </dgm:pt>
    <dgm:pt modelId="{5A050059-974A-496E-A47D-3F23636382EB}">
      <dgm:prSet phldrT="[Texto]"/>
      <dgm:spPr/>
      <dgm:t>
        <a:bodyPr/>
        <a:lstStyle/>
        <a:p>
          <a:pPr algn="l"/>
          <a:r>
            <a:rPr lang="pt-BR" b="1" dirty="0">
              <a:solidFill>
                <a:schemeClr val="tx1"/>
              </a:solidFill>
            </a:rPr>
            <a:t>Abordagem da interpretação seletiva (SIMIONI, 2015).</a:t>
          </a:r>
        </a:p>
      </dgm:t>
    </dgm:pt>
    <dgm:pt modelId="{30C0E8B8-821F-49C4-9766-EBE3B092BEFD}" type="parTrans" cxnId="{848494EF-EB45-4BF9-B2EA-970C11F8EA5C}">
      <dgm:prSet/>
      <dgm:spPr/>
      <dgm:t>
        <a:bodyPr/>
        <a:lstStyle/>
        <a:p>
          <a:endParaRPr lang="pt-BR"/>
        </a:p>
      </dgm:t>
    </dgm:pt>
    <dgm:pt modelId="{DE657500-AD4D-4310-BE34-F56988CE353E}" type="sibTrans" cxnId="{848494EF-EB45-4BF9-B2EA-970C11F8EA5C}">
      <dgm:prSet/>
      <dgm:spPr/>
      <dgm:t>
        <a:bodyPr/>
        <a:lstStyle/>
        <a:p>
          <a:endParaRPr lang="pt-BR"/>
        </a:p>
      </dgm:t>
    </dgm:pt>
    <dgm:pt modelId="{DF3E6AB4-8215-4B93-9940-E948DB0FE12A}" type="pres">
      <dgm:prSet presAssocID="{3CA695D1-5AEC-482E-AFAF-00543FF84685}" presName="Name0" presStyleCnt="0">
        <dgm:presLayoutVars>
          <dgm:chPref val="1"/>
          <dgm:dir/>
          <dgm:animOne val="branch"/>
          <dgm:animLvl val="lvl"/>
          <dgm:resizeHandles val="exact"/>
        </dgm:presLayoutVars>
      </dgm:prSet>
      <dgm:spPr/>
    </dgm:pt>
    <dgm:pt modelId="{64828BD4-B26F-45ED-A4AD-8696CEFE37A1}" type="pres">
      <dgm:prSet presAssocID="{9CD6D14A-AC4E-4CB0-907C-3CAB6401D96E}" presName="root1" presStyleCnt="0"/>
      <dgm:spPr/>
    </dgm:pt>
    <dgm:pt modelId="{2ABA0FA2-FA4D-4D43-B791-69102AD592B5}" type="pres">
      <dgm:prSet presAssocID="{9CD6D14A-AC4E-4CB0-907C-3CAB6401D96E}" presName="LevelOneTextNode" presStyleLbl="node0" presStyleIdx="0" presStyleCnt="1">
        <dgm:presLayoutVars>
          <dgm:chPref val="3"/>
        </dgm:presLayoutVars>
      </dgm:prSet>
      <dgm:spPr/>
    </dgm:pt>
    <dgm:pt modelId="{DFB35824-B601-4C4C-972E-4261A5B9AC4B}" type="pres">
      <dgm:prSet presAssocID="{9CD6D14A-AC4E-4CB0-907C-3CAB6401D96E}" presName="level2hierChild" presStyleCnt="0"/>
      <dgm:spPr/>
    </dgm:pt>
    <dgm:pt modelId="{C84292E7-D8B1-4C13-9013-535BAE08550D}" type="pres">
      <dgm:prSet presAssocID="{DDF9E2FA-75D3-4BE5-B82D-93ACBEC3F3D4}" presName="conn2-1" presStyleLbl="parChTrans1D2" presStyleIdx="0" presStyleCnt="2"/>
      <dgm:spPr/>
    </dgm:pt>
    <dgm:pt modelId="{A52B1DBF-F5D2-4721-B1A4-956D85FC57AB}" type="pres">
      <dgm:prSet presAssocID="{DDF9E2FA-75D3-4BE5-B82D-93ACBEC3F3D4}" presName="connTx" presStyleLbl="parChTrans1D2" presStyleIdx="0" presStyleCnt="2"/>
      <dgm:spPr/>
    </dgm:pt>
    <dgm:pt modelId="{82388181-FC2E-48AD-9D5F-D8EA81037C16}" type="pres">
      <dgm:prSet presAssocID="{0601CE97-508F-4D6B-97C4-847BB03A566C}" presName="root2" presStyleCnt="0"/>
      <dgm:spPr/>
    </dgm:pt>
    <dgm:pt modelId="{0DA8A125-38B0-41F5-B250-AF224F1A87D5}" type="pres">
      <dgm:prSet presAssocID="{0601CE97-508F-4D6B-97C4-847BB03A566C}" presName="LevelTwoTextNode" presStyleLbl="node2" presStyleIdx="0" presStyleCnt="2" custScaleX="230984" custScaleY="127520">
        <dgm:presLayoutVars>
          <dgm:chPref val="3"/>
        </dgm:presLayoutVars>
      </dgm:prSet>
      <dgm:spPr/>
    </dgm:pt>
    <dgm:pt modelId="{FFDD6841-EA94-4576-9303-C840C76B50AA}" type="pres">
      <dgm:prSet presAssocID="{0601CE97-508F-4D6B-97C4-847BB03A566C}" presName="level3hierChild" presStyleCnt="0"/>
      <dgm:spPr/>
    </dgm:pt>
    <dgm:pt modelId="{74D40375-9316-494A-860F-3491B9F8AA66}" type="pres">
      <dgm:prSet presAssocID="{30C0E8B8-821F-49C4-9766-EBE3B092BEFD}" presName="conn2-1" presStyleLbl="parChTrans1D2" presStyleIdx="1" presStyleCnt="2"/>
      <dgm:spPr/>
    </dgm:pt>
    <dgm:pt modelId="{54D629A8-166F-4E4C-BF98-E85EEFF28BC8}" type="pres">
      <dgm:prSet presAssocID="{30C0E8B8-821F-49C4-9766-EBE3B092BEFD}" presName="connTx" presStyleLbl="parChTrans1D2" presStyleIdx="1" presStyleCnt="2"/>
      <dgm:spPr/>
    </dgm:pt>
    <dgm:pt modelId="{80A983E7-91AD-46FC-A8D2-CF61EFDBCC2B}" type="pres">
      <dgm:prSet presAssocID="{5A050059-974A-496E-A47D-3F23636382EB}" presName="root2" presStyleCnt="0"/>
      <dgm:spPr/>
    </dgm:pt>
    <dgm:pt modelId="{08D09B56-9523-4958-90F4-D381515BBA2C}" type="pres">
      <dgm:prSet presAssocID="{5A050059-974A-496E-A47D-3F23636382EB}" presName="LevelTwoTextNode" presStyleLbl="node2" presStyleIdx="1" presStyleCnt="2" custScaleX="230984" custScaleY="91341">
        <dgm:presLayoutVars>
          <dgm:chPref val="3"/>
        </dgm:presLayoutVars>
      </dgm:prSet>
      <dgm:spPr/>
    </dgm:pt>
    <dgm:pt modelId="{F55FC88E-4FC3-445E-8317-D580E4D2AEB9}" type="pres">
      <dgm:prSet presAssocID="{5A050059-974A-496E-A47D-3F23636382EB}" presName="level3hierChild" presStyleCnt="0"/>
      <dgm:spPr/>
    </dgm:pt>
  </dgm:ptLst>
  <dgm:cxnLst>
    <dgm:cxn modelId="{016A850F-8687-4904-AFE5-48475AE74762}" type="presOf" srcId="{30C0E8B8-821F-49C4-9766-EBE3B092BEFD}" destId="{74D40375-9316-494A-860F-3491B9F8AA66}" srcOrd="0" destOrd="0" presId="urn:microsoft.com/office/officeart/2008/layout/HorizontalMultiLevelHierarchy"/>
    <dgm:cxn modelId="{7794271B-EFF8-4025-99F4-7951C2540826}" type="presOf" srcId="{3CA695D1-5AEC-482E-AFAF-00543FF84685}" destId="{DF3E6AB4-8215-4B93-9940-E948DB0FE12A}" srcOrd="0" destOrd="0" presId="urn:microsoft.com/office/officeart/2008/layout/HorizontalMultiLevelHierarchy"/>
    <dgm:cxn modelId="{76A7C566-4235-451D-B4A1-1BB5A80B22B7}" type="presOf" srcId="{0601CE97-508F-4D6B-97C4-847BB03A566C}" destId="{0DA8A125-38B0-41F5-B250-AF224F1A87D5}" srcOrd="0" destOrd="0" presId="urn:microsoft.com/office/officeart/2008/layout/HorizontalMultiLevelHierarchy"/>
    <dgm:cxn modelId="{7AB0EE82-565B-4E06-9845-D2E3F5BE3D67}" type="presOf" srcId="{30C0E8B8-821F-49C4-9766-EBE3B092BEFD}" destId="{54D629A8-166F-4E4C-BF98-E85EEFF28BC8}" srcOrd="1" destOrd="0" presId="urn:microsoft.com/office/officeart/2008/layout/HorizontalMultiLevelHierarchy"/>
    <dgm:cxn modelId="{90798DB1-0BAF-46B2-8CDF-0527656D1C9E}" type="presOf" srcId="{DDF9E2FA-75D3-4BE5-B82D-93ACBEC3F3D4}" destId="{A52B1DBF-F5D2-4721-B1A4-956D85FC57AB}" srcOrd="1" destOrd="0" presId="urn:microsoft.com/office/officeart/2008/layout/HorizontalMultiLevelHierarchy"/>
    <dgm:cxn modelId="{D6B3EDC1-3697-40A2-B840-49F20160B7EF}" type="presOf" srcId="{9CD6D14A-AC4E-4CB0-907C-3CAB6401D96E}" destId="{2ABA0FA2-FA4D-4D43-B791-69102AD592B5}" srcOrd="0" destOrd="0" presId="urn:microsoft.com/office/officeart/2008/layout/HorizontalMultiLevelHierarchy"/>
    <dgm:cxn modelId="{1345ECC4-58D7-48A7-9E55-4729CB84CA80}" srcId="{9CD6D14A-AC4E-4CB0-907C-3CAB6401D96E}" destId="{0601CE97-508F-4D6B-97C4-847BB03A566C}" srcOrd="0" destOrd="0" parTransId="{DDF9E2FA-75D3-4BE5-B82D-93ACBEC3F3D4}" sibTransId="{3A80EE94-DD9D-49C0-9C57-F885E671F7A7}"/>
    <dgm:cxn modelId="{D5EE04E9-C5F3-42A0-AAA6-90347829B018}" srcId="{3CA695D1-5AEC-482E-AFAF-00543FF84685}" destId="{9CD6D14A-AC4E-4CB0-907C-3CAB6401D96E}" srcOrd="0" destOrd="0" parTransId="{01AF1284-33C0-4E25-A08A-94C6EAF6EA83}" sibTransId="{0725A834-390C-4D00-92F9-33244BB65ACC}"/>
    <dgm:cxn modelId="{848494EF-EB45-4BF9-B2EA-970C11F8EA5C}" srcId="{9CD6D14A-AC4E-4CB0-907C-3CAB6401D96E}" destId="{5A050059-974A-496E-A47D-3F23636382EB}" srcOrd="1" destOrd="0" parTransId="{30C0E8B8-821F-49C4-9766-EBE3B092BEFD}" sibTransId="{DE657500-AD4D-4310-BE34-F56988CE353E}"/>
    <dgm:cxn modelId="{4FD428F6-C240-4F3B-B7BB-B64A4BF2EACE}" type="presOf" srcId="{5A050059-974A-496E-A47D-3F23636382EB}" destId="{08D09B56-9523-4958-90F4-D381515BBA2C}" srcOrd="0" destOrd="0" presId="urn:microsoft.com/office/officeart/2008/layout/HorizontalMultiLevelHierarchy"/>
    <dgm:cxn modelId="{DFFD8AFD-A9E1-4494-AB8E-20A351A14324}" type="presOf" srcId="{DDF9E2FA-75D3-4BE5-B82D-93ACBEC3F3D4}" destId="{C84292E7-D8B1-4C13-9013-535BAE08550D}" srcOrd="0" destOrd="0" presId="urn:microsoft.com/office/officeart/2008/layout/HorizontalMultiLevelHierarchy"/>
    <dgm:cxn modelId="{4502643E-21B7-40D4-9BFA-A7A54868FE3F}" type="presParOf" srcId="{DF3E6AB4-8215-4B93-9940-E948DB0FE12A}" destId="{64828BD4-B26F-45ED-A4AD-8696CEFE37A1}" srcOrd="0" destOrd="0" presId="urn:microsoft.com/office/officeart/2008/layout/HorizontalMultiLevelHierarchy"/>
    <dgm:cxn modelId="{E9C49E02-C4A8-453F-930A-7872322F395E}" type="presParOf" srcId="{64828BD4-B26F-45ED-A4AD-8696CEFE37A1}" destId="{2ABA0FA2-FA4D-4D43-B791-69102AD592B5}" srcOrd="0" destOrd="0" presId="urn:microsoft.com/office/officeart/2008/layout/HorizontalMultiLevelHierarchy"/>
    <dgm:cxn modelId="{F99CF30E-3CA8-489C-BB81-F8141325736F}" type="presParOf" srcId="{64828BD4-B26F-45ED-A4AD-8696CEFE37A1}" destId="{DFB35824-B601-4C4C-972E-4261A5B9AC4B}" srcOrd="1" destOrd="0" presId="urn:microsoft.com/office/officeart/2008/layout/HorizontalMultiLevelHierarchy"/>
    <dgm:cxn modelId="{403D0932-9411-416C-9739-E29D79466AC6}" type="presParOf" srcId="{DFB35824-B601-4C4C-972E-4261A5B9AC4B}" destId="{C84292E7-D8B1-4C13-9013-535BAE08550D}" srcOrd="0" destOrd="0" presId="urn:microsoft.com/office/officeart/2008/layout/HorizontalMultiLevelHierarchy"/>
    <dgm:cxn modelId="{299D3400-889D-4C8D-9FD7-E37AE2849C98}" type="presParOf" srcId="{C84292E7-D8B1-4C13-9013-535BAE08550D}" destId="{A52B1DBF-F5D2-4721-B1A4-956D85FC57AB}" srcOrd="0" destOrd="0" presId="urn:microsoft.com/office/officeart/2008/layout/HorizontalMultiLevelHierarchy"/>
    <dgm:cxn modelId="{6225BD4D-BDEE-492D-BE5D-D471FDDDDEE7}" type="presParOf" srcId="{DFB35824-B601-4C4C-972E-4261A5B9AC4B}" destId="{82388181-FC2E-48AD-9D5F-D8EA81037C16}" srcOrd="1" destOrd="0" presId="urn:microsoft.com/office/officeart/2008/layout/HorizontalMultiLevelHierarchy"/>
    <dgm:cxn modelId="{98890291-7D78-476C-8AA3-FE43547A86FA}" type="presParOf" srcId="{82388181-FC2E-48AD-9D5F-D8EA81037C16}" destId="{0DA8A125-38B0-41F5-B250-AF224F1A87D5}" srcOrd="0" destOrd="0" presId="urn:microsoft.com/office/officeart/2008/layout/HorizontalMultiLevelHierarchy"/>
    <dgm:cxn modelId="{6538D5E9-C808-42B0-973B-BC2E3EB011B9}" type="presParOf" srcId="{82388181-FC2E-48AD-9D5F-D8EA81037C16}" destId="{FFDD6841-EA94-4576-9303-C840C76B50AA}" srcOrd="1" destOrd="0" presId="urn:microsoft.com/office/officeart/2008/layout/HorizontalMultiLevelHierarchy"/>
    <dgm:cxn modelId="{14C1E545-8940-4C42-9C4C-201A41354421}" type="presParOf" srcId="{DFB35824-B601-4C4C-972E-4261A5B9AC4B}" destId="{74D40375-9316-494A-860F-3491B9F8AA66}" srcOrd="2" destOrd="0" presId="urn:microsoft.com/office/officeart/2008/layout/HorizontalMultiLevelHierarchy"/>
    <dgm:cxn modelId="{518FC88A-58F2-4F75-93CB-602126E87A5E}" type="presParOf" srcId="{74D40375-9316-494A-860F-3491B9F8AA66}" destId="{54D629A8-166F-4E4C-BF98-E85EEFF28BC8}" srcOrd="0" destOrd="0" presId="urn:microsoft.com/office/officeart/2008/layout/HorizontalMultiLevelHierarchy"/>
    <dgm:cxn modelId="{3D2BAB5C-7729-47DE-89D6-FFFBD6CFBFB3}" type="presParOf" srcId="{DFB35824-B601-4C4C-972E-4261A5B9AC4B}" destId="{80A983E7-91AD-46FC-A8D2-CF61EFDBCC2B}" srcOrd="3" destOrd="0" presId="urn:microsoft.com/office/officeart/2008/layout/HorizontalMultiLevelHierarchy"/>
    <dgm:cxn modelId="{2993A57E-F6A5-4FEC-9167-1F42F9C5242A}" type="presParOf" srcId="{80A983E7-91AD-46FC-A8D2-CF61EFDBCC2B}" destId="{08D09B56-9523-4958-90F4-D381515BBA2C}" srcOrd="0" destOrd="0" presId="urn:microsoft.com/office/officeart/2008/layout/HorizontalMultiLevelHierarchy"/>
    <dgm:cxn modelId="{119CE088-84BD-4C33-ADB4-C4F032282926}" type="presParOf" srcId="{80A983E7-91AD-46FC-A8D2-CF61EFDBCC2B}" destId="{F55FC88E-4FC3-445E-8317-D580E4D2AEB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F5B17BA-05F1-4519-A646-2C11498F58E2}" type="doc">
      <dgm:prSet loTypeId="urn:microsoft.com/office/officeart/2005/8/layout/gear1" loCatId="relationship" qsTypeId="urn:microsoft.com/office/officeart/2005/8/quickstyle/simple1" qsCatId="simple" csTypeId="urn:microsoft.com/office/officeart/2005/8/colors/accent1_2" csCatId="accent1" phldr="1"/>
      <dgm:spPr/>
    </dgm:pt>
    <dgm:pt modelId="{229BABE8-54EF-4C5A-A82A-44F61035398C}">
      <dgm:prSet phldrT="[Texto]"/>
      <dgm:spPr/>
      <dgm:t>
        <a:bodyPr/>
        <a:lstStyle/>
        <a:p>
          <a:r>
            <a:rPr lang="pt-BR" dirty="0">
              <a:solidFill>
                <a:schemeClr val="tx1"/>
              </a:solidFill>
            </a:rPr>
            <a:t>Trabalho</a:t>
          </a:r>
        </a:p>
      </dgm:t>
    </dgm:pt>
    <dgm:pt modelId="{7CE40ED9-364B-4F7B-9CED-915016D8BA68}" type="parTrans" cxnId="{E8A30557-3BDD-41D5-8B2B-7DDECC4976E9}">
      <dgm:prSet/>
      <dgm:spPr/>
      <dgm:t>
        <a:bodyPr/>
        <a:lstStyle/>
        <a:p>
          <a:endParaRPr lang="pt-BR"/>
        </a:p>
      </dgm:t>
    </dgm:pt>
    <dgm:pt modelId="{2D8E586B-E78D-49DE-9E4E-F5AF5ECB9CF0}" type="sibTrans" cxnId="{E8A30557-3BDD-41D5-8B2B-7DDECC4976E9}">
      <dgm:prSet/>
      <dgm:spPr/>
      <dgm:t>
        <a:bodyPr/>
        <a:lstStyle/>
        <a:p>
          <a:endParaRPr lang="pt-BR"/>
        </a:p>
      </dgm:t>
    </dgm:pt>
    <dgm:pt modelId="{5BBEE967-5416-45FB-8247-E4AA0CED431B}">
      <dgm:prSet phldrT="[Texto]"/>
      <dgm:spPr/>
      <dgm:t>
        <a:bodyPr/>
        <a:lstStyle/>
        <a:p>
          <a:r>
            <a:rPr lang="pt-BR" dirty="0">
              <a:solidFill>
                <a:schemeClr val="tx1"/>
              </a:solidFill>
            </a:rPr>
            <a:t>Lazer</a:t>
          </a:r>
          <a:r>
            <a:rPr lang="pt-BR" dirty="0"/>
            <a:t> </a:t>
          </a:r>
        </a:p>
      </dgm:t>
    </dgm:pt>
    <dgm:pt modelId="{6F80660F-2DDC-43D3-AA59-D327235A24C1}" type="parTrans" cxnId="{271AF370-7FC3-40F4-B87C-F74BBD149CF5}">
      <dgm:prSet/>
      <dgm:spPr/>
      <dgm:t>
        <a:bodyPr/>
        <a:lstStyle/>
        <a:p>
          <a:endParaRPr lang="pt-BR"/>
        </a:p>
      </dgm:t>
    </dgm:pt>
    <dgm:pt modelId="{A7D2B030-4BFB-45A3-90DE-C47500E53183}" type="sibTrans" cxnId="{271AF370-7FC3-40F4-B87C-F74BBD149CF5}">
      <dgm:prSet/>
      <dgm:spPr/>
      <dgm:t>
        <a:bodyPr/>
        <a:lstStyle/>
        <a:p>
          <a:endParaRPr lang="pt-BR"/>
        </a:p>
      </dgm:t>
    </dgm:pt>
    <dgm:pt modelId="{BE419B92-4841-40BD-B9CA-FF4809064D40}" type="pres">
      <dgm:prSet presAssocID="{7F5B17BA-05F1-4519-A646-2C11498F58E2}" presName="composite" presStyleCnt="0">
        <dgm:presLayoutVars>
          <dgm:chMax val="3"/>
          <dgm:animLvl val="lvl"/>
          <dgm:resizeHandles val="exact"/>
        </dgm:presLayoutVars>
      </dgm:prSet>
      <dgm:spPr/>
    </dgm:pt>
    <dgm:pt modelId="{8219C1F0-C933-4CA9-B4E7-ECDE26CB94CC}" type="pres">
      <dgm:prSet presAssocID="{229BABE8-54EF-4C5A-A82A-44F61035398C}" presName="gear1" presStyleLbl="node1" presStyleIdx="0" presStyleCnt="2" custLinFactNeighborX="2829" custLinFactNeighborY="-3400">
        <dgm:presLayoutVars>
          <dgm:chMax val="1"/>
          <dgm:bulletEnabled val="1"/>
        </dgm:presLayoutVars>
      </dgm:prSet>
      <dgm:spPr/>
    </dgm:pt>
    <dgm:pt modelId="{6CDC03C4-70A8-493B-AE1B-471D40FC8A7D}" type="pres">
      <dgm:prSet presAssocID="{229BABE8-54EF-4C5A-A82A-44F61035398C}" presName="gear1srcNode" presStyleLbl="node1" presStyleIdx="0" presStyleCnt="2"/>
      <dgm:spPr/>
    </dgm:pt>
    <dgm:pt modelId="{3BDEE847-AEBD-40D1-9ED9-3B46A71A2161}" type="pres">
      <dgm:prSet presAssocID="{229BABE8-54EF-4C5A-A82A-44F61035398C}" presName="gear1dstNode" presStyleLbl="node1" presStyleIdx="0" presStyleCnt="2"/>
      <dgm:spPr/>
    </dgm:pt>
    <dgm:pt modelId="{7E796DAD-CB88-4698-843D-62948EEC47D1}" type="pres">
      <dgm:prSet presAssocID="{5BBEE967-5416-45FB-8247-E4AA0CED431B}" presName="gear2" presStyleLbl="node1" presStyleIdx="1" presStyleCnt="2">
        <dgm:presLayoutVars>
          <dgm:chMax val="1"/>
          <dgm:bulletEnabled val="1"/>
        </dgm:presLayoutVars>
      </dgm:prSet>
      <dgm:spPr/>
    </dgm:pt>
    <dgm:pt modelId="{811A8D02-19AD-4A04-B610-AD14E025E93B}" type="pres">
      <dgm:prSet presAssocID="{5BBEE967-5416-45FB-8247-E4AA0CED431B}" presName="gear2srcNode" presStyleLbl="node1" presStyleIdx="1" presStyleCnt="2"/>
      <dgm:spPr/>
    </dgm:pt>
    <dgm:pt modelId="{E548FB3B-EB39-46BA-B2FB-738BA3ACF69D}" type="pres">
      <dgm:prSet presAssocID="{5BBEE967-5416-45FB-8247-E4AA0CED431B}" presName="gear2dstNode" presStyleLbl="node1" presStyleIdx="1" presStyleCnt="2"/>
      <dgm:spPr/>
    </dgm:pt>
    <dgm:pt modelId="{EA26C0FC-240E-4B1B-9D48-0F68128BD4E4}" type="pres">
      <dgm:prSet presAssocID="{2D8E586B-E78D-49DE-9E4E-F5AF5ECB9CF0}" presName="connector1" presStyleLbl="sibTrans2D1" presStyleIdx="0" presStyleCnt="2"/>
      <dgm:spPr/>
    </dgm:pt>
    <dgm:pt modelId="{51C26192-B801-45B6-BC31-6537281E7355}" type="pres">
      <dgm:prSet presAssocID="{A7D2B030-4BFB-45A3-90DE-C47500E53183}" presName="connector2" presStyleLbl="sibTrans2D1" presStyleIdx="1" presStyleCnt="2"/>
      <dgm:spPr/>
    </dgm:pt>
  </dgm:ptLst>
  <dgm:cxnLst>
    <dgm:cxn modelId="{0BF65E2B-CBD6-4581-8650-0718FD53E0D0}" type="presOf" srcId="{5BBEE967-5416-45FB-8247-E4AA0CED431B}" destId="{7E796DAD-CB88-4698-843D-62948EEC47D1}" srcOrd="0" destOrd="0" presId="urn:microsoft.com/office/officeart/2005/8/layout/gear1"/>
    <dgm:cxn modelId="{67A86A63-E11E-4127-924D-493E4472E5CC}" type="presOf" srcId="{229BABE8-54EF-4C5A-A82A-44F61035398C}" destId="{6CDC03C4-70A8-493B-AE1B-471D40FC8A7D}" srcOrd="1" destOrd="0" presId="urn:microsoft.com/office/officeart/2005/8/layout/gear1"/>
    <dgm:cxn modelId="{E15B0E6E-28D4-4516-9037-C08DCA730BD2}" type="presOf" srcId="{A7D2B030-4BFB-45A3-90DE-C47500E53183}" destId="{51C26192-B801-45B6-BC31-6537281E7355}" srcOrd="0" destOrd="0" presId="urn:microsoft.com/office/officeart/2005/8/layout/gear1"/>
    <dgm:cxn modelId="{C2764650-C362-42A4-A4AB-72AE3B9E3862}" type="presOf" srcId="{229BABE8-54EF-4C5A-A82A-44F61035398C}" destId="{8219C1F0-C933-4CA9-B4E7-ECDE26CB94CC}" srcOrd="0" destOrd="0" presId="urn:microsoft.com/office/officeart/2005/8/layout/gear1"/>
    <dgm:cxn modelId="{271AF370-7FC3-40F4-B87C-F74BBD149CF5}" srcId="{7F5B17BA-05F1-4519-A646-2C11498F58E2}" destId="{5BBEE967-5416-45FB-8247-E4AA0CED431B}" srcOrd="1" destOrd="0" parTransId="{6F80660F-2DDC-43D3-AA59-D327235A24C1}" sibTransId="{A7D2B030-4BFB-45A3-90DE-C47500E53183}"/>
    <dgm:cxn modelId="{E8A30557-3BDD-41D5-8B2B-7DDECC4976E9}" srcId="{7F5B17BA-05F1-4519-A646-2C11498F58E2}" destId="{229BABE8-54EF-4C5A-A82A-44F61035398C}" srcOrd="0" destOrd="0" parTransId="{7CE40ED9-364B-4F7B-9CED-915016D8BA68}" sibTransId="{2D8E586B-E78D-49DE-9E4E-F5AF5ECB9CF0}"/>
    <dgm:cxn modelId="{90064ED7-1AFD-4E09-A859-166339D350FE}" type="presOf" srcId="{7F5B17BA-05F1-4519-A646-2C11498F58E2}" destId="{BE419B92-4841-40BD-B9CA-FF4809064D40}" srcOrd="0" destOrd="0" presId="urn:microsoft.com/office/officeart/2005/8/layout/gear1"/>
    <dgm:cxn modelId="{F89325DA-5C4D-4E90-BFCC-6A2834AC2179}" type="presOf" srcId="{2D8E586B-E78D-49DE-9E4E-F5AF5ECB9CF0}" destId="{EA26C0FC-240E-4B1B-9D48-0F68128BD4E4}" srcOrd="0" destOrd="0" presId="urn:microsoft.com/office/officeart/2005/8/layout/gear1"/>
    <dgm:cxn modelId="{F08E0DE9-44C1-456A-AA3B-617A3D6F3A78}" type="presOf" srcId="{5BBEE967-5416-45FB-8247-E4AA0CED431B}" destId="{811A8D02-19AD-4A04-B610-AD14E025E93B}" srcOrd="1" destOrd="0" presId="urn:microsoft.com/office/officeart/2005/8/layout/gear1"/>
    <dgm:cxn modelId="{35431BF2-D733-4243-9B27-2BF5F1BAA259}" type="presOf" srcId="{229BABE8-54EF-4C5A-A82A-44F61035398C}" destId="{3BDEE847-AEBD-40D1-9ED9-3B46A71A2161}" srcOrd="2" destOrd="0" presId="urn:microsoft.com/office/officeart/2005/8/layout/gear1"/>
    <dgm:cxn modelId="{C1514EF2-71D5-4DA5-854B-4F8D7F24DB6C}" type="presOf" srcId="{5BBEE967-5416-45FB-8247-E4AA0CED431B}" destId="{E548FB3B-EB39-46BA-B2FB-738BA3ACF69D}" srcOrd="2" destOrd="0" presId="urn:microsoft.com/office/officeart/2005/8/layout/gear1"/>
    <dgm:cxn modelId="{02C47A64-734E-48D4-8F91-8448D55E4F48}" type="presParOf" srcId="{BE419B92-4841-40BD-B9CA-FF4809064D40}" destId="{8219C1F0-C933-4CA9-B4E7-ECDE26CB94CC}" srcOrd="0" destOrd="0" presId="urn:microsoft.com/office/officeart/2005/8/layout/gear1"/>
    <dgm:cxn modelId="{489BB2BA-FD62-4E3A-AE85-D6301339C6C0}" type="presParOf" srcId="{BE419B92-4841-40BD-B9CA-FF4809064D40}" destId="{6CDC03C4-70A8-493B-AE1B-471D40FC8A7D}" srcOrd="1" destOrd="0" presId="urn:microsoft.com/office/officeart/2005/8/layout/gear1"/>
    <dgm:cxn modelId="{E45755CA-2618-4CAE-B55C-1D8D2DD89600}" type="presParOf" srcId="{BE419B92-4841-40BD-B9CA-FF4809064D40}" destId="{3BDEE847-AEBD-40D1-9ED9-3B46A71A2161}" srcOrd="2" destOrd="0" presId="urn:microsoft.com/office/officeart/2005/8/layout/gear1"/>
    <dgm:cxn modelId="{3417696E-D0BA-46F8-A04F-65E937B9ED19}" type="presParOf" srcId="{BE419B92-4841-40BD-B9CA-FF4809064D40}" destId="{7E796DAD-CB88-4698-843D-62948EEC47D1}" srcOrd="3" destOrd="0" presId="urn:microsoft.com/office/officeart/2005/8/layout/gear1"/>
    <dgm:cxn modelId="{8CB58498-E7F0-4471-87B7-6DAD0F2595F2}" type="presParOf" srcId="{BE419B92-4841-40BD-B9CA-FF4809064D40}" destId="{811A8D02-19AD-4A04-B610-AD14E025E93B}" srcOrd="4" destOrd="0" presId="urn:microsoft.com/office/officeart/2005/8/layout/gear1"/>
    <dgm:cxn modelId="{18D2E9BA-023E-426E-B311-8D77038DA48F}" type="presParOf" srcId="{BE419B92-4841-40BD-B9CA-FF4809064D40}" destId="{E548FB3B-EB39-46BA-B2FB-738BA3ACF69D}" srcOrd="5" destOrd="0" presId="urn:microsoft.com/office/officeart/2005/8/layout/gear1"/>
    <dgm:cxn modelId="{D4D8E1FC-7065-48DA-831F-617C4C07F1A1}" type="presParOf" srcId="{BE419B92-4841-40BD-B9CA-FF4809064D40}" destId="{EA26C0FC-240E-4B1B-9D48-0F68128BD4E4}" srcOrd="6" destOrd="0" presId="urn:microsoft.com/office/officeart/2005/8/layout/gear1"/>
    <dgm:cxn modelId="{155A77B7-28B5-490C-8B78-B251A62F61B0}" type="presParOf" srcId="{BE419B92-4841-40BD-B9CA-FF4809064D40}" destId="{51C26192-B801-45B6-BC31-6537281E7355}" srcOrd="7"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F5B17BA-05F1-4519-A646-2C11498F58E2}" type="doc">
      <dgm:prSet loTypeId="urn:microsoft.com/office/officeart/2005/8/layout/gear1" loCatId="relationship" qsTypeId="urn:microsoft.com/office/officeart/2005/8/quickstyle/simple1" qsCatId="simple" csTypeId="urn:microsoft.com/office/officeart/2005/8/colors/accent1_2" csCatId="accent1" phldr="1"/>
      <dgm:spPr/>
    </dgm:pt>
    <dgm:pt modelId="{BE419B92-4841-40BD-B9CA-FF4809064D40}" type="pres">
      <dgm:prSet presAssocID="{7F5B17BA-05F1-4519-A646-2C11498F58E2}" presName="composite" presStyleCnt="0">
        <dgm:presLayoutVars>
          <dgm:chMax val="3"/>
          <dgm:animLvl val="lvl"/>
          <dgm:resizeHandles val="exact"/>
        </dgm:presLayoutVars>
      </dgm:prSet>
      <dgm:spPr/>
    </dgm:pt>
  </dgm:ptLst>
  <dgm:cxnLst>
    <dgm:cxn modelId="{30B96440-E2BE-4639-A0B3-36BFD7AE9C89}" type="presOf" srcId="{7F5B17BA-05F1-4519-A646-2C11498F58E2}" destId="{BE419B92-4841-40BD-B9CA-FF4809064D40}" srcOrd="0"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19C1F0-C933-4CA9-B4E7-ECDE26CB94CC}">
      <dsp:nvSpPr>
        <dsp:cNvPr id="0" name=""/>
        <dsp:cNvSpPr/>
      </dsp:nvSpPr>
      <dsp:spPr>
        <a:xfrm>
          <a:off x="1144774" y="1138464"/>
          <a:ext cx="1399169" cy="1399169"/>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t-BR" sz="1300" kern="1200" dirty="0">
              <a:solidFill>
                <a:schemeClr val="tx1"/>
              </a:solidFill>
            </a:rPr>
            <a:t>Trabalho</a:t>
          </a:r>
        </a:p>
      </dsp:txBody>
      <dsp:txXfrm>
        <a:off x="1426069" y="1466213"/>
        <a:ext cx="836579" cy="719201"/>
      </dsp:txXfrm>
    </dsp:sp>
    <dsp:sp modelId="{7E796DAD-CB88-4698-843D-62948EEC47D1}">
      <dsp:nvSpPr>
        <dsp:cNvPr id="0" name=""/>
        <dsp:cNvSpPr/>
      </dsp:nvSpPr>
      <dsp:spPr>
        <a:xfrm>
          <a:off x="330712" y="807751"/>
          <a:ext cx="1017577" cy="1017577"/>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t-BR" sz="1300" kern="1200" dirty="0">
              <a:solidFill>
                <a:schemeClr val="tx1"/>
              </a:solidFill>
            </a:rPr>
            <a:t>Lazer</a:t>
          </a:r>
          <a:r>
            <a:rPr lang="pt-BR" sz="1300" kern="1200" dirty="0"/>
            <a:t> </a:t>
          </a:r>
        </a:p>
      </dsp:txBody>
      <dsp:txXfrm>
        <a:off x="586890" y="1065477"/>
        <a:ext cx="505221" cy="502125"/>
      </dsp:txXfrm>
    </dsp:sp>
    <dsp:sp modelId="{EA26C0FC-240E-4B1B-9D48-0F68128BD4E4}">
      <dsp:nvSpPr>
        <dsp:cNvPr id="0" name=""/>
        <dsp:cNvSpPr/>
      </dsp:nvSpPr>
      <dsp:spPr>
        <a:xfrm>
          <a:off x="1171893" y="920480"/>
          <a:ext cx="1720978" cy="1720978"/>
        </a:xfrm>
        <a:prstGeom prst="circularArrow">
          <a:avLst>
            <a:gd name="adj1" fmla="val 4878"/>
            <a:gd name="adj2" fmla="val 312630"/>
            <a:gd name="adj3" fmla="val 2980325"/>
            <a:gd name="adj4" fmla="val 15458311"/>
            <a:gd name="adj5" fmla="val 569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C26192-B801-45B6-BC31-6537281E7355}">
      <dsp:nvSpPr>
        <dsp:cNvPr id="0" name=""/>
        <dsp:cNvSpPr/>
      </dsp:nvSpPr>
      <dsp:spPr>
        <a:xfrm>
          <a:off x="150501" y="589682"/>
          <a:ext cx="1301227" cy="1301227"/>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E78225-ACD4-46B4-9493-8736FC9F367A}">
      <dsp:nvSpPr>
        <dsp:cNvPr id="0" name=""/>
        <dsp:cNvSpPr/>
      </dsp:nvSpPr>
      <dsp:spPr>
        <a:xfrm>
          <a:off x="-4558638" y="-698981"/>
          <a:ext cx="5430410" cy="5430410"/>
        </a:xfrm>
        <a:prstGeom prst="blockArc">
          <a:avLst>
            <a:gd name="adj1" fmla="val 18900000"/>
            <a:gd name="adj2" fmla="val 2700000"/>
            <a:gd name="adj3" fmla="val 398"/>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B6C588-187F-4CE4-9D78-904691049221}">
      <dsp:nvSpPr>
        <dsp:cNvPr id="0" name=""/>
        <dsp:cNvSpPr/>
      </dsp:nvSpPr>
      <dsp:spPr>
        <a:xfrm>
          <a:off x="560663" y="403244"/>
          <a:ext cx="7089504" cy="806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151" tIns="53340" rIns="53340" bIns="53340" numCol="1" spcCol="1270" anchor="ctr" anchorCtr="0">
          <a:noAutofit/>
        </a:bodyPr>
        <a:lstStyle/>
        <a:p>
          <a:pPr marL="0" lvl="0" indent="0" algn="l" defTabSz="933450">
            <a:lnSpc>
              <a:spcPct val="90000"/>
            </a:lnSpc>
            <a:spcBef>
              <a:spcPct val="0"/>
            </a:spcBef>
            <a:spcAft>
              <a:spcPct val="35000"/>
            </a:spcAft>
            <a:buNone/>
          </a:pPr>
          <a:r>
            <a:rPr lang="pt-BR" sz="2100" b="1" kern="1200" dirty="0">
              <a:solidFill>
                <a:schemeClr val="tx1"/>
              </a:solidFill>
            </a:rPr>
            <a:t>PERCURSO METODOLÓGICO</a:t>
          </a:r>
        </a:p>
      </dsp:txBody>
      <dsp:txXfrm>
        <a:off x="560663" y="403244"/>
        <a:ext cx="7089504" cy="806489"/>
      </dsp:txXfrm>
    </dsp:sp>
    <dsp:sp modelId="{2C1B7DC5-54D6-4B7A-9107-C0E9B1C17C04}">
      <dsp:nvSpPr>
        <dsp:cNvPr id="0" name=""/>
        <dsp:cNvSpPr/>
      </dsp:nvSpPr>
      <dsp:spPr>
        <a:xfrm>
          <a:off x="23551" y="372900"/>
          <a:ext cx="1008112" cy="100811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C9F87A-716D-4D9B-A66C-390BD8B0BDC5}">
      <dsp:nvSpPr>
        <dsp:cNvPr id="0" name=""/>
        <dsp:cNvSpPr/>
      </dsp:nvSpPr>
      <dsp:spPr>
        <a:xfrm>
          <a:off x="853822" y="1612979"/>
          <a:ext cx="6796345" cy="806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151" tIns="53340" rIns="53340" bIns="53340" numCol="1" spcCol="1270" anchor="ctr" anchorCtr="0">
          <a:noAutofit/>
        </a:bodyPr>
        <a:lstStyle/>
        <a:p>
          <a:pPr marL="0" lvl="0" indent="0" algn="l" defTabSz="933450">
            <a:lnSpc>
              <a:spcPct val="90000"/>
            </a:lnSpc>
            <a:spcBef>
              <a:spcPct val="0"/>
            </a:spcBef>
            <a:spcAft>
              <a:spcPct val="35000"/>
            </a:spcAft>
            <a:buNone/>
          </a:pPr>
          <a:r>
            <a:rPr lang="pt-BR" sz="2100" b="1" kern="1200" dirty="0">
              <a:solidFill>
                <a:schemeClr val="tx1"/>
              </a:solidFill>
            </a:rPr>
            <a:t>REFORMA TRABALHISTA E O CONTEXTO DA PRECARIZAÇÃO DO TRABALHO </a:t>
          </a:r>
        </a:p>
      </dsp:txBody>
      <dsp:txXfrm>
        <a:off x="853822" y="1612979"/>
        <a:ext cx="6796345" cy="806489"/>
      </dsp:txXfrm>
    </dsp:sp>
    <dsp:sp modelId="{49E7C277-DA88-4A35-918B-9A00DA41C29B}">
      <dsp:nvSpPr>
        <dsp:cNvPr id="0" name=""/>
        <dsp:cNvSpPr/>
      </dsp:nvSpPr>
      <dsp:spPr>
        <a:xfrm>
          <a:off x="349766" y="1512168"/>
          <a:ext cx="1008112" cy="100811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2076E5-9F93-4CDF-B4BE-1A0969BDD30F}">
      <dsp:nvSpPr>
        <dsp:cNvPr id="0" name=""/>
        <dsp:cNvSpPr/>
      </dsp:nvSpPr>
      <dsp:spPr>
        <a:xfrm>
          <a:off x="560663" y="2822713"/>
          <a:ext cx="7089504" cy="806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151" tIns="53340" rIns="53340" bIns="53340" numCol="1" spcCol="1270" anchor="ctr" anchorCtr="0">
          <a:noAutofit/>
        </a:bodyPr>
        <a:lstStyle/>
        <a:p>
          <a:pPr marL="0" lvl="0" indent="0" algn="l" defTabSz="933450">
            <a:lnSpc>
              <a:spcPct val="90000"/>
            </a:lnSpc>
            <a:spcBef>
              <a:spcPct val="0"/>
            </a:spcBef>
            <a:spcAft>
              <a:spcPct val="35000"/>
            </a:spcAft>
            <a:buNone/>
          </a:pPr>
          <a:r>
            <a:rPr lang="pt-BR" sz="2100" b="1" kern="1200" dirty="0">
              <a:solidFill>
                <a:schemeClr val="tx1"/>
              </a:solidFill>
            </a:rPr>
            <a:t>MAIS TRABALHO, MENOS LAZER</a:t>
          </a:r>
          <a:endParaRPr lang="pt-BR" sz="2100" kern="1200" dirty="0">
            <a:solidFill>
              <a:schemeClr val="tx1"/>
            </a:solidFill>
          </a:endParaRPr>
        </a:p>
      </dsp:txBody>
      <dsp:txXfrm>
        <a:off x="560663" y="2822713"/>
        <a:ext cx="7089504" cy="806489"/>
      </dsp:txXfrm>
    </dsp:sp>
    <dsp:sp modelId="{794184D7-E6DD-411A-89B8-1FB34CF89A06}">
      <dsp:nvSpPr>
        <dsp:cNvPr id="0" name=""/>
        <dsp:cNvSpPr/>
      </dsp:nvSpPr>
      <dsp:spPr>
        <a:xfrm>
          <a:off x="56607" y="2721902"/>
          <a:ext cx="1008112" cy="100811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4AB50C-2FA9-495A-8CF6-041FAEDB76F6}">
      <dsp:nvSpPr>
        <dsp:cNvPr id="0" name=""/>
        <dsp:cNvSpPr/>
      </dsp:nvSpPr>
      <dsp:spPr>
        <a:xfrm rot="5400000">
          <a:off x="3621405" y="-1293891"/>
          <a:ext cx="1047750" cy="390144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pt-BR" sz="1500" b="1" kern="1200" dirty="0"/>
            <a:t>Explicita as perspectivas da interpretação jurídica utilizadas para a análise da reforma trabalhista</a:t>
          </a:r>
          <a:r>
            <a:rPr lang="pt-BR" sz="1500" kern="1200" dirty="0"/>
            <a:t>.</a:t>
          </a:r>
        </a:p>
      </dsp:txBody>
      <dsp:txXfrm rot="-5400000">
        <a:off x="2194561" y="184100"/>
        <a:ext cx="3850293" cy="945456"/>
      </dsp:txXfrm>
    </dsp:sp>
    <dsp:sp modelId="{9CB4E5E1-611D-4ACE-B5C8-7A5DB9DD9D5B}">
      <dsp:nvSpPr>
        <dsp:cNvPr id="0" name=""/>
        <dsp:cNvSpPr/>
      </dsp:nvSpPr>
      <dsp:spPr>
        <a:xfrm>
          <a:off x="0" y="0"/>
          <a:ext cx="2194560" cy="13096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pt-BR" sz="6500" kern="1200" dirty="0">
              <a:solidFill>
                <a:schemeClr val="tx1"/>
              </a:solidFill>
            </a:rPr>
            <a:t>1</a:t>
          </a:r>
        </a:p>
      </dsp:txBody>
      <dsp:txXfrm>
        <a:off x="63934" y="63934"/>
        <a:ext cx="2066692" cy="1181819"/>
      </dsp:txXfrm>
    </dsp:sp>
    <dsp:sp modelId="{2D4BB747-246C-40BD-913A-8E0A0874B337}">
      <dsp:nvSpPr>
        <dsp:cNvPr id="0" name=""/>
        <dsp:cNvSpPr/>
      </dsp:nvSpPr>
      <dsp:spPr>
        <a:xfrm rot="5400000">
          <a:off x="3621405" y="81279"/>
          <a:ext cx="1047750" cy="390144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pt-BR" sz="1500" b="1" kern="1200" dirty="0"/>
            <a:t>Delimitar o contexto político e social da aprovação da reforma trabalhista e o cenário geral da precarização do trabalho no Brasil</a:t>
          </a:r>
        </a:p>
      </dsp:txBody>
      <dsp:txXfrm rot="-5400000">
        <a:off x="2194561" y="1559271"/>
        <a:ext cx="3850293" cy="945456"/>
      </dsp:txXfrm>
    </dsp:sp>
    <dsp:sp modelId="{8D2C0838-9A79-42B6-A0C6-2B2EA44F530B}">
      <dsp:nvSpPr>
        <dsp:cNvPr id="0" name=""/>
        <dsp:cNvSpPr/>
      </dsp:nvSpPr>
      <dsp:spPr>
        <a:xfrm>
          <a:off x="0" y="1377156"/>
          <a:ext cx="2194560" cy="13096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pt-BR" sz="6500" kern="1200" dirty="0">
              <a:solidFill>
                <a:schemeClr val="tx1"/>
              </a:solidFill>
            </a:rPr>
            <a:t>2</a:t>
          </a:r>
        </a:p>
      </dsp:txBody>
      <dsp:txXfrm>
        <a:off x="63934" y="1441090"/>
        <a:ext cx="2066692" cy="1181819"/>
      </dsp:txXfrm>
    </dsp:sp>
    <dsp:sp modelId="{E731A57A-8CC4-4E3D-A9AB-7DF9EB3339D6}">
      <dsp:nvSpPr>
        <dsp:cNvPr id="0" name=""/>
        <dsp:cNvSpPr/>
      </dsp:nvSpPr>
      <dsp:spPr>
        <a:xfrm rot="5400000">
          <a:off x="3621405" y="1456451"/>
          <a:ext cx="1047750" cy="390144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pt-BR" sz="1500" b="1" kern="1200" dirty="0"/>
            <a:t>Analisa os pontos da reforma que podem fragilizar o direto social ao lazer</a:t>
          </a:r>
        </a:p>
      </dsp:txBody>
      <dsp:txXfrm rot="-5400000">
        <a:off x="2194561" y="2934443"/>
        <a:ext cx="3850293" cy="945456"/>
      </dsp:txXfrm>
    </dsp:sp>
    <dsp:sp modelId="{C6E57BA3-5569-4F31-A44F-56257366DE5B}">
      <dsp:nvSpPr>
        <dsp:cNvPr id="0" name=""/>
        <dsp:cNvSpPr/>
      </dsp:nvSpPr>
      <dsp:spPr>
        <a:xfrm>
          <a:off x="0" y="2752328"/>
          <a:ext cx="2194560" cy="13096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pt-BR" sz="6500" kern="1200" dirty="0">
              <a:solidFill>
                <a:schemeClr val="tx1"/>
              </a:solidFill>
            </a:rPr>
            <a:t>3</a:t>
          </a:r>
        </a:p>
      </dsp:txBody>
      <dsp:txXfrm>
        <a:off x="63934" y="2816262"/>
        <a:ext cx="2066692" cy="11818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D40375-9316-494A-860F-3491B9F8AA66}">
      <dsp:nvSpPr>
        <dsp:cNvPr id="0" name=""/>
        <dsp:cNvSpPr/>
      </dsp:nvSpPr>
      <dsp:spPr>
        <a:xfrm>
          <a:off x="1132199" y="2031999"/>
          <a:ext cx="506536" cy="588849"/>
        </a:xfrm>
        <a:custGeom>
          <a:avLst/>
          <a:gdLst/>
          <a:ahLst/>
          <a:cxnLst/>
          <a:rect l="0" t="0" r="0" b="0"/>
          <a:pathLst>
            <a:path>
              <a:moveTo>
                <a:pt x="0" y="0"/>
              </a:moveTo>
              <a:lnTo>
                <a:pt x="253268" y="0"/>
              </a:lnTo>
              <a:lnTo>
                <a:pt x="253268" y="588849"/>
              </a:lnTo>
              <a:lnTo>
                <a:pt x="506536" y="5888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366049" y="2307006"/>
        <a:ext cx="38836" cy="38836"/>
      </dsp:txXfrm>
    </dsp:sp>
    <dsp:sp modelId="{C84292E7-D8B1-4C13-9013-535BAE08550D}">
      <dsp:nvSpPr>
        <dsp:cNvPr id="0" name=""/>
        <dsp:cNvSpPr/>
      </dsp:nvSpPr>
      <dsp:spPr>
        <a:xfrm>
          <a:off x="1132199" y="1582830"/>
          <a:ext cx="506536" cy="449169"/>
        </a:xfrm>
        <a:custGeom>
          <a:avLst/>
          <a:gdLst/>
          <a:ahLst/>
          <a:cxnLst/>
          <a:rect l="0" t="0" r="0" b="0"/>
          <a:pathLst>
            <a:path>
              <a:moveTo>
                <a:pt x="0" y="449169"/>
              </a:moveTo>
              <a:lnTo>
                <a:pt x="253268" y="449169"/>
              </a:lnTo>
              <a:lnTo>
                <a:pt x="253268" y="0"/>
              </a:lnTo>
              <a:lnTo>
                <a:pt x="50653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368542" y="1790490"/>
        <a:ext cx="33850" cy="33850"/>
      </dsp:txXfrm>
    </dsp:sp>
    <dsp:sp modelId="{2ABA0FA2-FA4D-4D43-B791-69102AD592B5}">
      <dsp:nvSpPr>
        <dsp:cNvPr id="0" name=""/>
        <dsp:cNvSpPr/>
      </dsp:nvSpPr>
      <dsp:spPr>
        <a:xfrm rot="16200000">
          <a:off x="-1285880" y="1645919"/>
          <a:ext cx="4063999" cy="77216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2266950">
            <a:lnSpc>
              <a:spcPct val="90000"/>
            </a:lnSpc>
            <a:spcBef>
              <a:spcPct val="0"/>
            </a:spcBef>
            <a:spcAft>
              <a:spcPct val="35000"/>
            </a:spcAft>
            <a:buNone/>
          </a:pPr>
          <a:r>
            <a:rPr lang="pt-BR" sz="5100" kern="1200" dirty="0">
              <a:solidFill>
                <a:schemeClr val="tx1"/>
              </a:solidFill>
            </a:rPr>
            <a:t>Triangulação</a:t>
          </a:r>
        </a:p>
      </dsp:txBody>
      <dsp:txXfrm>
        <a:off x="-1285880" y="1645919"/>
        <a:ext cx="4063999" cy="772160"/>
      </dsp:txXfrm>
    </dsp:sp>
    <dsp:sp modelId="{0DA8A125-38B0-41F5-B250-AF224F1A87D5}">
      <dsp:nvSpPr>
        <dsp:cNvPr id="0" name=""/>
        <dsp:cNvSpPr/>
      </dsp:nvSpPr>
      <dsp:spPr>
        <a:xfrm>
          <a:off x="1638736" y="1090501"/>
          <a:ext cx="5850096" cy="9846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l" defTabSz="844550">
            <a:lnSpc>
              <a:spcPct val="90000"/>
            </a:lnSpc>
            <a:spcBef>
              <a:spcPct val="0"/>
            </a:spcBef>
            <a:spcAft>
              <a:spcPct val="35000"/>
            </a:spcAft>
            <a:buNone/>
          </a:pPr>
          <a:r>
            <a:rPr lang="pt-BR" sz="1900" b="1" kern="1200" dirty="0">
              <a:solidFill>
                <a:schemeClr val="tx1"/>
              </a:solidFill>
            </a:rPr>
            <a:t>Os elementos preconizados pela interpretação </a:t>
          </a:r>
          <a:r>
            <a:rPr lang="pt-BR" sz="1900" b="1" kern="1200" dirty="0" err="1">
              <a:solidFill>
                <a:schemeClr val="tx1"/>
              </a:solidFill>
            </a:rPr>
            <a:t>zetética</a:t>
          </a:r>
          <a:r>
            <a:rPr lang="pt-BR" sz="1900" b="1" kern="1200" dirty="0">
              <a:solidFill>
                <a:schemeClr val="tx1"/>
              </a:solidFill>
            </a:rPr>
            <a:t> (FERRAZ JUNIOR, 1995)</a:t>
          </a:r>
        </a:p>
      </dsp:txBody>
      <dsp:txXfrm>
        <a:off x="1638736" y="1090501"/>
        <a:ext cx="5850096" cy="984658"/>
      </dsp:txXfrm>
    </dsp:sp>
    <dsp:sp modelId="{08D09B56-9523-4958-90F4-D381515BBA2C}">
      <dsp:nvSpPr>
        <dsp:cNvPr id="0" name=""/>
        <dsp:cNvSpPr/>
      </dsp:nvSpPr>
      <dsp:spPr>
        <a:xfrm>
          <a:off x="1638736" y="2268199"/>
          <a:ext cx="5850096" cy="7052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l" defTabSz="844550">
            <a:lnSpc>
              <a:spcPct val="90000"/>
            </a:lnSpc>
            <a:spcBef>
              <a:spcPct val="0"/>
            </a:spcBef>
            <a:spcAft>
              <a:spcPct val="35000"/>
            </a:spcAft>
            <a:buNone/>
          </a:pPr>
          <a:r>
            <a:rPr lang="pt-BR" sz="1900" b="1" kern="1200" dirty="0">
              <a:solidFill>
                <a:schemeClr val="tx1"/>
              </a:solidFill>
            </a:rPr>
            <a:t>Abordagem da interpretação seletiva (SIMIONI, 2015).</a:t>
          </a:r>
        </a:p>
      </dsp:txBody>
      <dsp:txXfrm>
        <a:off x="1638736" y="2268199"/>
        <a:ext cx="5850096" cy="7052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19C1F0-C933-4CA9-B4E7-ECDE26CB94CC}">
      <dsp:nvSpPr>
        <dsp:cNvPr id="0" name=""/>
        <dsp:cNvSpPr/>
      </dsp:nvSpPr>
      <dsp:spPr>
        <a:xfrm>
          <a:off x="1215134" y="1339479"/>
          <a:ext cx="1485165" cy="1485165"/>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t-BR" sz="1400" kern="1200" dirty="0">
              <a:solidFill>
                <a:schemeClr val="tx1"/>
              </a:solidFill>
            </a:rPr>
            <a:t>Trabalho</a:t>
          </a:r>
        </a:p>
      </dsp:txBody>
      <dsp:txXfrm>
        <a:off x="1513718" y="1687372"/>
        <a:ext cx="887997" cy="763405"/>
      </dsp:txXfrm>
    </dsp:sp>
    <dsp:sp modelId="{7E796DAD-CB88-4698-843D-62948EEC47D1}">
      <dsp:nvSpPr>
        <dsp:cNvPr id="0" name=""/>
        <dsp:cNvSpPr/>
      </dsp:nvSpPr>
      <dsp:spPr>
        <a:xfrm>
          <a:off x="351038" y="1038935"/>
          <a:ext cx="1080120" cy="1080120"/>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t-BR" sz="1400" kern="1200" dirty="0">
              <a:solidFill>
                <a:schemeClr val="tx1"/>
              </a:solidFill>
            </a:rPr>
            <a:t>Lazer</a:t>
          </a:r>
          <a:r>
            <a:rPr lang="pt-BR" sz="1400" kern="1200" dirty="0"/>
            <a:t> </a:t>
          </a:r>
        </a:p>
      </dsp:txBody>
      <dsp:txXfrm>
        <a:off x="622961" y="1312502"/>
        <a:ext cx="536274" cy="532986"/>
      </dsp:txXfrm>
    </dsp:sp>
    <dsp:sp modelId="{EA26C0FC-240E-4B1B-9D48-0F68128BD4E4}">
      <dsp:nvSpPr>
        <dsp:cNvPr id="0" name=""/>
        <dsp:cNvSpPr/>
      </dsp:nvSpPr>
      <dsp:spPr>
        <a:xfrm>
          <a:off x="1248920" y="1155872"/>
          <a:ext cx="1826752" cy="1826752"/>
        </a:xfrm>
        <a:prstGeom prst="circularArrow">
          <a:avLst>
            <a:gd name="adj1" fmla="val 4878"/>
            <a:gd name="adj2" fmla="val 312630"/>
            <a:gd name="adj3" fmla="val 3000316"/>
            <a:gd name="adj4" fmla="val 15427206"/>
            <a:gd name="adj5" fmla="val 569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C26192-B801-45B6-BC31-6537281E7355}">
      <dsp:nvSpPr>
        <dsp:cNvPr id="0" name=""/>
        <dsp:cNvSpPr/>
      </dsp:nvSpPr>
      <dsp:spPr>
        <a:xfrm>
          <a:off x="159751" y="806357"/>
          <a:ext cx="1381203" cy="1381203"/>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a:t>Clique para editar 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F2489883-C76C-47D7-B738-50031004FE00}" type="datetimeFigureOut">
              <a:rPr lang="pt-BR" smtClean="0"/>
              <a:t>07/05/2020</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574D29C1-347F-463F-9880-A6480E1D2F54}"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F2489883-C76C-47D7-B738-50031004FE00}" type="datetimeFigureOut">
              <a:rPr lang="pt-BR" smtClean="0"/>
              <a:t>07/05/2020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74D29C1-347F-463F-9880-A6480E1D2F54}"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F2489883-C76C-47D7-B738-50031004FE00}" type="datetimeFigureOut">
              <a:rPr lang="pt-BR" smtClean="0"/>
              <a:t>07/05/2020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74D29C1-347F-463F-9880-A6480E1D2F54}"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4"/>
          </p:nvPr>
        </p:nvSpPr>
        <p:spPr/>
        <p:txBody>
          <a:bodyPr rtlCol="0"/>
          <a:lstStyle/>
          <a:p>
            <a:fld id="{F2489883-C76C-47D7-B738-50031004FE00}" type="datetimeFigureOut">
              <a:rPr lang="pt-BR" smtClean="0"/>
              <a:t>07/05/2020</a:t>
            </a:fld>
            <a:endParaRPr lang="pt-BR"/>
          </a:p>
        </p:txBody>
      </p:sp>
      <p:sp>
        <p:nvSpPr>
          <p:cNvPr id="9" name="Espaço Reservado para Número de Slide 8"/>
          <p:cNvSpPr>
            <a:spLocks noGrp="1"/>
          </p:cNvSpPr>
          <p:nvPr>
            <p:ph type="sldNum" sz="quarter" idx="15"/>
          </p:nvPr>
        </p:nvSpPr>
        <p:spPr/>
        <p:txBody>
          <a:bodyPr rtlCol="0"/>
          <a:lstStyle/>
          <a:p>
            <a:fld id="{574D29C1-347F-463F-9880-A6480E1D2F54}" type="slidenum">
              <a:rPr lang="pt-BR" smtClean="0"/>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a:t>Clique para editar 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F2489883-C76C-47D7-B738-50031004FE00}" type="datetimeFigureOut">
              <a:rPr lang="pt-BR" smtClean="0"/>
              <a:t>07/05/2020</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574D29C1-347F-463F-9880-A6480E1D2F54}"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5" name="Espaço Reservado para Data 4"/>
          <p:cNvSpPr>
            <a:spLocks noGrp="1"/>
          </p:cNvSpPr>
          <p:nvPr>
            <p:ph type="dt" sz="half" idx="10"/>
          </p:nvPr>
        </p:nvSpPr>
        <p:spPr/>
        <p:txBody>
          <a:bodyPr/>
          <a:lstStyle/>
          <a:p>
            <a:fld id="{F2489883-C76C-47D7-B738-50031004FE00}" type="datetimeFigureOut">
              <a:rPr lang="pt-BR" smtClean="0"/>
              <a:t>07/05/2020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74D29C1-347F-463F-9880-A6480E1D2F54}" type="slidenum">
              <a:rPr lang="pt-BR" smtClean="0"/>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a:t>Clique para editar o título mestre</a:t>
            </a:r>
            <a:endParaRPr kumimoji="0" lang="en-US"/>
          </a:p>
        </p:txBody>
      </p:sp>
      <p:sp>
        <p:nvSpPr>
          <p:cNvPr id="7" name="Espaço Reservado para Data 6"/>
          <p:cNvSpPr>
            <a:spLocks noGrp="1"/>
          </p:cNvSpPr>
          <p:nvPr>
            <p:ph type="dt" sz="half" idx="10"/>
          </p:nvPr>
        </p:nvSpPr>
        <p:spPr/>
        <p:txBody>
          <a:bodyPr/>
          <a:lstStyle/>
          <a:p>
            <a:fld id="{F2489883-C76C-47D7-B738-50031004FE00}" type="datetimeFigureOut">
              <a:rPr lang="pt-BR" smtClean="0"/>
              <a:t>07/05/2020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74D29C1-347F-463F-9880-A6480E1D2F54}" type="slidenum">
              <a:rPr lang="pt-BR" smtClean="0"/>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a:t>Clique para editar 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a:t>Clique para editar 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6" name="Espaço Reservado para Data 5"/>
          <p:cNvSpPr>
            <a:spLocks noGrp="1"/>
          </p:cNvSpPr>
          <p:nvPr>
            <p:ph type="dt" sz="half" idx="10"/>
          </p:nvPr>
        </p:nvSpPr>
        <p:spPr/>
        <p:txBody>
          <a:bodyPr rtlCol="0"/>
          <a:lstStyle/>
          <a:p>
            <a:fld id="{F2489883-C76C-47D7-B738-50031004FE00}" type="datetimeFigureOut">
              <a:rPr lang="pt-BR" smtClean="0"/>
              <a:t>07/05/2020</a:t>
            </a:fld>
            <a:endParaRPr lang="pt-BR"/>
          </a:p>
        </p:txBody>
      </p:sp>
      <p:sp>
        <p:nvSpPr>
          <p:cNvPr id="7" name="Espaço Reservado para Número de Slide 6"/>
          <p:cNvSpPr>
            <a:spLocks noGrp="1"/>
          </p:cNvSpPr>
          <p:nvPr>
            <p:ph type="sldNum" sz="quarter" idx="11"/>
          </p:nvPr>
        </p:nvSpPr>
        <p:spPr/>
        <p:txBody>
          <a:bodyPr rtlCol="0"/>
          <a:lstStyle/>
          <a:p>
            <a:fld id="{574D29C1-347F-463F-9880-A6480E1D2F54}" type="slidenum">
              <a:rPr lang="pt-BR" smtClean="0"/>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2489883-C76C-47D7-B738-50031004FE00}" type="datetimeFigureOut">
              <a:rPr lang="pt-BR" smtClean="0"/>
              <a:t>07/05/2020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74D29C1-347F-463F-9880-A6480E1D2F54}"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a:t>Clique para editar 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a:t>Clique para editar 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1" name="Espaço Reservado para Data 20"/>
          <p:cNvSpPr>
            <a:spLocks noGrp="1"/>
          </p:cNvSpPr>
          <p:nvPr>
            <p:ph type="dt" sz="half" idx="14"/>
          </p:nvPr>
        </p:nvSpPr>
        <p:spPr/>
        <p:txBody>
          <a:bodyPr rtlCol="0"/>
          <a:lstStyle/>
          <a:p>
            <a:fld id="{F2489883-C76C-47D7-B738-50031004FE00}" type="datetimeFigureOut">
              <a:rPr lang="pt-BR" smtClean="0"/>
              <a:t>07/05/2020</a:t>
            </a:fld>
            <a:endParaRPr lang="pt-BR"/>
          </a:p>
        </p:txBody>
      </p:sp>
      <p:sp>
        <p:nvSpPr>
          <p:cNvPr id="22" name="Espaço Reservado para Número de Slide 21"/>
          <p:cNvSpPr>
            <a:spLocks noGrp="1"/>
          </p:cNvSpPr>
          <p:nvPr>
            <p:ph type="sldNum" sz="quarter" idx="15"/>
          </p:nvPr>
        </p:nvSpPr>
        <p:spPr/>
        <p:txBody>
          <a:bodyPr rtlCol="0"/>
          <a:lstStyle/>
          <a:p>
            <a:fld id="{574D29C1-347F-463F-9880-A6480E1D2F54}" type="slidenum">
              <a:rPr lang="pt-BR" smtClean="0"/>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a:t>Clique para editar 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a:t>Clique para editar 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F2489883-C76C-47D7-B738-50031004FE00}" type="datetimeFigureOut">
              <a:rPr lang="pt-BR" smtClean="0"/>
              <a:t>07/05/2020</a:t>
            </a:fld>
            <a:endParaRPr lang="pt-BR"/>
          </a:p>
        </p:txBody>
      </p:sp>
      <p:sp>
        <p:nvSpPr>
          <p:cNvPr id="18" name="Espaço Reservado para Número de Slide 17"/>
          <p:cNvSpPr>
            <a:spLocks noGrp="1"/>
          </p:cNvSpPr>
          <p:nvPr>
            <p:ph type="sldNum" sz="quarter" idx="11"/>
          </p:nvPr>
        </p:nvSpPr>
        <p:spPr/>
        <p:txBody>
          <a:bodyPr rtlCol="0"/>
          <a:lstStyle/>
          <a:p>
            <a:fld id="{574D29C1-347F-463F-9880-A6480E1D2F54}" type="slidenum">
              <a:rPr lang="pt-BR" smtClean="0"/>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a:t>Clique para editar 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a:t>Clique para editar 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2489883-C76C-47D7-B738-50031004FE00}" type="datetimeFigureOut">
              <a:rPr lang="pt-BR" smtClean="0"/>
              <a:t>07/05/2020</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74D29C1-347F-463F-9880-A6480E1D2F54}"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7.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9.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95736" y="692696"/>
            <a:ext cx="6172200" cy="1894362"/>
          </a:xfrm>
        </p:spPr>
        <p:txBody>
          <a:bodyPr/>
          <a:lstStyle/>
          <a:p>
            <a:r>
              <a:rPr lang="pt-BR" dirty="0"/>
              <a:t>REFORMA TRABALHISTA E O (NÃO) DIREITO AO LAZER</a:t>
            </a:r>
          </a:p>
        </p:txBody>
      </p:sp>
      <p:sp>
        <p:nvSpPr>
          <p:cNvPr id="5" name="Retângulo 4"/>
          <p:cNvSpPr/>
          <p:nvPr/>
        </p:nvSpPr>
        <p:spPr>
          <a:xfrm>
            <a:off x="5652120" y="3274174"/>
            <a:ext cx="4572000" cy="1169551"/>
          </a:xfrm>
          <a:prstGeom prst="rect">
            <a:avLst/>
          </a:prstGeom>
        </p:spPr>
        <p:txBody>
          <a:bodyPr>
            <a:spAutoFit/>
          </a:bodyPr>
          <a:lstStyle/>
          <a:p>
            <a:r>
              <a:rPr lang="pt-BR" sz="1400" dirty="0"/>
              <a:t>Bruno Modesto Silvestre1</a:t>
            </a:r>
          </a:p>
          <a:p>
            <a:r>
              <a:rPr lang="pt-BR" sz="1400" dirty="0"/>
              <a:t>Rebeca </a:t>
            </a:r>
            <a:r>
              <a:rPr lang="pt-BR" sz="1400" dirty="0" err="1"/>
              <a:t>Signorelli</a:t>
            </a:r>
            <a:r>
              <a:rPr lang="pt-BR" sz="1400" dirty="0"/>
              <a:t> Miguel2</a:t>
            </a:r>
          </a:p>
          <a:p>
            <a:r>
              <a:rPr lang="pt-BR" sz="1400" dirty="0"/>
              <a:t>Ana Elisa </a:t>
            </a:r>
            <a:r>
              <a:rPr lang="pt-BR" sz="1400" dirty="0" err="1"/>
              <a:t>Spaolonzi</a:t>
            </a:r>
            <a:r>
              <a:rPr lang="pt-BR" sz="1400" dirty="0"/>
              <a:t> Queiroz Assis3</a:t>
            </a:r>
          </a:p>
          <a:p>
            <a:r>
              <a:rPr lang="pt-BR" sz="1400" dirty="0"/>
              <a:t>Universidade Estadual de Campinas (UNICAMP)Campinas –SP –Brasil</a:t>
            </a:r>
          </a:p>
        </p:txBody>
      </p:sp>
      <p:sp>
        <p:nvSpPr>
          <p:cNvPr id="6" name="Retângulo 5"/>
          <p:cNvSpPr/>
          <p:nvPr/>
        </p:nvSpPr>
        <p:spPr>
          <a:xfrm>
            <a:off x="6012160" y="5803523"/>
            <a:ext cx="2574032" cy="923330"/>
          </a:xfrm>
          <a:prstGeom prst="rect">
            <a:avLst/>
          </a:prstGeom>
        </p:spPr>
        <p:txBody>
          <a:bodyPr wrap="square">
            <a:spAutoFit/>
          </a:bodyPr>
          <a:lstStyle/>
          <a:p>
            <a:r>
              <a:rPr lang="pt-BR" b="1" i="1" dirty="0"/>
              <a:t>Augusto Cesar </a:t>
            </a:r>
          </a:p>
          <a:p>
            <a:r>
              <a:rPr lang="pt-BR" b="1" i="1" dirty="0"/>
              <a:t>João Paulo </a:t>
            </a:r>
            <a:r>
              <a:rPr lang="pt-BR" b="1" i="1" dirty="0" err="1"/>
              <a:t>Mappa</a:t>
            </a:r>
            <a:endParaRPr lang="pt-BR" b="1" i="1" dirty="0"/>
          </a:p>
          <a:p>
            <a:r>
              <a:rPr lang="pt-BR" b="1" i="1" dirty="0"/>
              <a:t>João Vitor de Souza </a:t>
            </a:r>
          </a:p>
        </p:txBody>
      </p:sp>
      <p:pic>
        <p:nvPicPr>
          <p:cNvPr id="1027" name="Picture 3" descr="C:\Users\João\Downloads\WhatsApp Image 2020-05-04 at 10.12.2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0624" y="81004"/>
            <a:ext cx="2034991" cy="1095527"/>
          </a:xfrm>
          <a:prstGeom prst="rect">
            <a:avLst/>
          </a:prstGeom>
          <a:noFill/>
          <a:extLst>
            <a:ext uri="{909E8E84-426E-40DD-AFC4-6F175D3DCCD1}">
              <a14:hiddenFill xmlns:a14="http://schemas.microsoft.com/office/drawing/2010/main">
                <a:solidFill>
                  <a:srgbClr val="FFFFFF"/>
                </a:solidFill>
              </a14:hiddenFill>
            </a:ext>
          </a:extLst>
        </p:spPr>
      </p:pic>
      <p:sp>
        <p:nvSpPr>
          <p:cNvPr id="9" name="AutoShape 7" descr="cedufo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1032" name="Picture 8" descr="C:\Users\João\Downloads\brasao_eefufop_-_fundo_trasparen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987"/>
            <a:ext cx="1368152" cy="1410466"/>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9"/>
          <p:cNvSpPr/>
          <p:nvPr/>
        </p:nvSpPr>
        <p:spPr>
          <a:xfrm>
            <a:off x="1907704" y="3797393"/>
            <a:ext cx="3888432" cy="646331"/>
          </a:xfrm>
          <a:prstGeom prst="rect">
            <a:avLst/>
          </a:prstGeom>
        </p:spPr>
        <p:txBody>
          <a:bodyPr wrap="square">
            <a:spAutoFit/>
          </a:bodyPr>
          <a:lstStyle/>
          <a:p>
            <a:r>
              <a:rPr lang="pt-BR" sz="1200" dirty="0" err="1"/>
              <a:t>Licere</a:t>
            </a:r>
            <a:r>
              <a:rPr lang="pt-BR" sz="1200" dirty="0"/>
              <a:t>, Belo Horizonte, v.23, n.1, mar/2020</a:t>
            </a:r>
          </a:p>
          <a:p>
            <a:r>
              <a:rPr lang="pt-BR" sz="1200" dirty="0"/>
              <a:t>Recebido em:07/04/2019</a:t>
            </a:r>
          </a:p>
          <a:p>
            <a:r>
              <a:rPr lang="pt-BR" sz="1200" dirty="0"/>
              <a:t>Aceito em:12/10/2019</a:t>
            </a:r>
          </a:p>
        </p:txBody>
      </p:sp>
    </p:spTree>
    <p:extLst>
      <p:ext uri="{BB962C8B-B14F-4D97-AF65-F5344CB8AC3E}">
        <p14:creationId xmlns:p14="http://schemas.microsoft.com/office/powerpoint/2010/main" val="4039357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9F41C3-D63C-4C1B-8440-AA68738EAB6D}"/>
              </a:ext>
            </a:extLst>
          </p:cNvPr>
          <p:cNvSpPr>
            <a:spLocks noGrp="1"/>
          </p:cNvSpPr>
          <p:nvPr>
            <p:ph type="title"/>
          </p:nvPr>
        </p:nvSpPr>
        <p:spPr/>
        <p:txBody>
          <a:bodyPr/>
          <a:lstStyle/>
          <a:p>
            <a:r>
              <a:rPr lang="pt-BR" dirty="0"/>
              <a:t>A Reforma Trabalhista</a:t>
            </a:r>
          </a:p>
        </p:txBody>
      </p:sp>
      <p:sp>
        <p:nvSpPr>
          <p:cNvPr id="3" name="Espaço Reservado para Conteúdo 2">
            <a:extLst>
              <a:ext uri="{FF2B5EF4-FFF2-40B4-BE49-F238E27FC236}">
                <a16:creationId xmlns:a16="http://schemas.microsoft.com/office/drawing/2014/main" id="{72ACE858-8680-46F3-9919-2D17D908081A}"/>
              </a:ext>
            </a:extLst>
          </p:cNvPr>
          <p:cNvSpPr>
            <a:spLocks noGrp="1"/>
          </p:cNvSpPr>
          <p:nvPr>
            <p:ph sz="quarter" idx="1"/>
          </p:nvPr>
        </p:nvSpPr>
        <p:spPr/>
        <p:txBody>
          <a:bodyPr/>
          <a:lstStyle/>
          <a:p>
            <a:pPr algn="just"/>
            <a:r>
              <a:rPr lang="pt-BR" dirty="0"/>
              <a:t>13 de junho de 2017, da Lei n.13.467/17 </a:t>
            </a:r>
            <a:r>
              <a:rPr lang="pt-BR" sz="2000" dirty="0"/>
              <a:t>(BRASIL, 2017)</a:t>
            </a:r>
          </a:p>
          <a:p>
            <a:pPr algn="just"/>
            <a:endParaRPr lang="pt-BR" dirty="0"/>
          </a:p>
          <a:p>
            <a:pPr algn="just"/>
            <a:r>
              <a:rPr lang="pt-BR" dirty="0"/>
              <a:t>Apresenta claros objetivos de fragilizar a proteção que informa e justifica o Direito do Trabalho. </a:t>
            </a:r>
          </a:p>
          <a:p>
            <a:pPr algn="just"/>
            <a:endParaRPr lang="pt-BR" dirty="0"/>
          </a:p>
          <a:p>
            <a:pPr algn="just"/>
            <a:r>
              <a:rPr lang="pt-BR" i="1" dirty="0"/>
              <a:t>Ademais, prejudica, não apenas o padrão de direitos constitucionais estabelecidos em favor do trabalhador, mas a própria estrutura de Estado edificada a partir de 1988 (SEVERO, 2017).</a:t>
            </a:r>
          </a:p>
          <a:p>
            <a:pPr marL="0" indent="0" algn="ctr">
              <a:buNone/>
            </a:pPr>
            <a:r>
              <a:rPr lang="pt-BR" dirty="0"/>
              <a:t> </a:t>
            </a:r>
            <a:r>
              <a:rPr lang="pt-BR" sz="2000" dirty="0"/>
              <a:t>(ou seja, fere a constituição e suas declarações)</a:t>
            </a:r>
            <a:endParaRPr lang="pt-BR" dirty="0"/>
          </a:p>
        </p:txBody>
      </p:sp>
    </p:spTree>
    <p:extLst>
      <p:ext uri="{BB962C8B-B14F-4D97-AF65-F5344CB8AC3E}">
        <p14:creationId xmlns:p14="http://schemas.microsoft.com/office/powerpoint/2010/main" val="1614185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669CEA-3BC1-4310-AB0F-2E02B42A657A}"/>
              </a:ext>
            </a:extLst>
          </p:cNvPr>
          <p:cNvSpPr>
            <a:spLocks noGrp="1"/>
          </p:cNvSpPr>
          <p:nvPr>
            <p:ph type="title"/>
          </p:nvPr>
        </p:nvSpPr>
        <p:spPr/>
        <p:txBody>
          <a:bodyPr/>
          <a:lstStyle/>
          <a:p>
            <a:r>
              <a:rPr lang="pt-BR" dirty="0"/>
              <a:t> A reforma trabalhista</a:t>
            </a:r>
          </a:p>
        </p:txBody>
      </p:sp>
      <p:sp>
        <p:nvSpPr>
          <p:cNvPr id="3" name="Espaço Reservado para Conteúdo 2">
            <a:extLst>
              <a:ext uri="{FF2B5EF4-FFF2-40B4-BE49-F238E27FC236}">
                <a16:creationId xmlns:a16="http://schemas.microsoft.com/office/drawing/2014/main" id="{26E3021D-B5CD-4B8F-A874-63BF774E1155}"/>
              </a:ext>
            </a:extLst>
          </p:cNvPr>
          <p:cNvSpPr>
            <a:spLocks noGrp="1"/>
          </p:cNvSpPr>
          <p:nvPr>
            <p:ph sz="quarter" idx="1"/>
          </p:nvPr>
        </p:nvSpPr>
        <p:spPr/>
        <p:txBody>
          <a:bodyPr/>
          <a:lstStyle/>
          <a:p>
            <a:pPr algn="just"/>
            <a:r>
              <a:rPr lang="pt-BR" dirty="0"/>
              <a:t>O termo </a:t>
            </a:r>
            <a:r>
              <a:rPr lang="pt-BR" b="1" dirty="0"/>
              <a:t>lazer</a:t>
            </a:r>
            <a:r>
              <a:rPr lang="pt-BR" dirty="0"/>
              <a:t> é pontuado apenas duas vezes no texto da reforma trabalhista.</a:t>
            </a:r>
          </a:p>
          <a:p>
            <a:pPr algn="just"/>
            <a:endParaRPr lang="pt-BR" dirty="0"/>
          </a:p>
          <a:p>
            <a:pPr algn="just"/>
            <a:r>
              <a:rPr lang="pt-BR" i="1" dirty="0"/>
              <a:t>De acordo com Souto Maior e Rocha 2017, a reforma trabalhista </a:t>
            </a:r>
            <a:r>
              <a:rPr lang="pt-BR" b="1" i="1" dirty="0"/>
              <a:t>não</a:t>
            </a:r>
            <a:r>
              <a:rPr lang="pt-BR" i="1" dirty="0"/>
              <a:t> foi estruturada para garantir melhores condições de trabalho e vida à classe trabalhadora, mas sim para atender os </a:t>
            </a:r>
            <a:r>
              <a:rPr lang="pt-BR" b="1" i="1" dirty="0"/>
              <a:t>interesses</a:t>
            </a:r>
            <a:r>
              <a:rPr lang="pt-BR" i="1" dirty="0"/>
              <a:t> do setor patronal.</a:t>
            </a:r>
          </a:p>
          <a:p>
            <a:pPr algn="just"/>
            <a:endParaRPr lang="pt-BR" dirty="0"/>
          </a:p>
          <a:p>
            <a:pPr algn="just"/>
            <a:r>
              <a:rPr lang="pt-BR" dirty="0"/>
              <a:t>“contrarreforma”</a:t>
            </a:r>
          </a:p>
        </p:txBody>
      </p:sp>
    </p:spTree>
    <p:extLst>
      <p:ext uri="{BB962C8B-B14F-4D97-AF65-F5344CB8AC3E}">
        <p14:creationId xmlns:p14="http://schemas.microsoft.com/office/powerpoint/2010/main" val="2608752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r>
              <a:rPr lang="pt-BR" dirty="0"/>
              <a:t>Introdução </a:t>
            </a:r>
          </a:p>
        </p:txBody>
      </p:sp>
      <p:sp>
        <p:nvSpPr>
          <p:cNvPr id="3" name="Espaço Reservado para Conteúdo 2"/>
          <p:cNvSpPr>
            <a:spLocks noGrp="1"/>
          </p:cNvSpPr>
          <p:nvPr>
            <p:ph sz="quarter" idx="1"/>
          </p:nvPr>
        </p:nvSpPr>
        <p:spPr>
          <a:xfrm>
            <a:off x="395536" y="1412776"/>
            <a:ext cx="7416824" cy="4608512"/>
          </a:xfrm>
        </p:spPr>
        <p:txBody>
          <a:bodyPr>
            <a:normAutofit/>
          </a:bodyPr>
          <a:lstStyle/>
          <a:p>
            <a:endParaRPr lang="pt-BR" dirty="0"/>
          </a:p>
          <a:p>
            <a:pPr marL="457200" indent="-457200">
              <a:buFont typeface="+mj-lt"/>
              <a:buAutoNum type="arabicPeriod"/>
            </a:pPr>
            <a:endParaRPr lang="pt-BR" dirty="0"/>
          </a:p>
        </p:txBody>
      </p:sp>
      <p:sp>
        <p:nvSpPr>
          <p:cNvPr id="7" name="Espaço Reservado para Conteúdo 2"/>
          <p:cNvSpPr txBox="1">
            <a:spLocks/>
          </p:cNvSpPr>
          <p:nvPr/>
        </p:nvSpPr>
        <p:spPr>
          <a:xfrm>
            <a:off x="547936" y="1565176"/>
            <a:ext cx="7416824" cy="460851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457200" indent="-457200">
              <a:buFont typeface="+mj-lt"/>
              <a:buAutoNum type="arabicPeriod"/>
            </a:pPr>
            <a:endParaRPr lang="pt-BR" dirty="0"/>
          </a:p>
        </p:txBody>
      </p:sp>
      <p:sp>
        <p:nvSpPr>
          <p:cNvPr id="9" name="Retângulo 8"/>
          <p:cNvSpPr/>
          <p:nvPr/>
        </p:nvSpPr>
        <p:spPr>
          <a:xfrm>
            <a:off x="6732240" y="260648"/>
            <a:ext cx="1850695"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tx1"/>
                </a:solidFill>
              </a:rPr>
              <a:t>LAZER/</a:t>
            </a:r>
          </a:p>
          <a:p>
            <a:pPr algn="ctr"/>
            <a:r>
              <a:rPr lang="pt-BR" b="1" dirty="0">
                <a:solidFill>
                  <a:schemeClr val="tx1"/>
                </a:solidFill>
              </a:rPr>
              <a:t>TRABALHO</a:t>
            </a:r>
          </a:p>
        </p:txBody>
      </p:sp>
      <p:graphicFrame>
        <p:nvGraphicFramePr>
          <p:cNvPr id="4" name="Diagrama 3"/>
          <p:cNvGraphicFramePr/>
          <p:nvPr>
            <p:extLst>
              <p:ext uri="{D42A27DB-BD31-4B8C-83A1-F6EECF244321}">
                <p14:modId xmlns:p14="http://schemas.microsoft.com/office/powerpoint/2010/main" val="2205136598"/>
              </p:ext>
            </p:extLst>
          </p:nvPr>
        </p:nvGraphicFramePr>
        <p:xfrm>
          <a:off x="522856" y="1196752"/>
          <a:ext cx="2543944" cy="3040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tângulo 5"/>
          <p:cNvSpPr/>
          <p:nvPr/>
        </p:nvSpPr>
        <p:spPr>
          <a:xfrm>
            <a:off x="4256348" y="2132856"/>
            <a:ext cx="4572000" cy="1477328"/>
          </a:xfrm>
          <a:prstGeom prst="rect">
            <a:avLst/>
          </a:prstGeom>
        </p:spPr>
        <p:txBody>
          <a:bodyPr>
            <a:spAutoFit/>
          </a:bodyPr>
          <a:lstStyle/>
          <a:p>
            <a:r>
              <a:rPr lang="pt-BR" dirty="0"/>
              <a:t>Lazer e trabalho apresentam inter-relações complexas, com características  formando um sistema, onde o movimento de cada um desses fenômenos afeta o movimento do outro.</a:t>
            </a:r>
          </a:p>
        </p:txBody>
      </p:sp>
      <p:sp>
        <p:nvSpPr>
          <p:cNvPr id="10" name="Retângulo 9"/>
          <p:cNvSpPr/>
          <p:nvPr/>
        </p:nvSpPr>
        <p:spPr>
          <a:xfrm>
            <a:off x="105038" y="4992581"/>
            <a:ext cx="5187041" cy="1200329"/>
          </a:xfrm>
          <a:prstGeom prst="rect">
            <a:avLst/>
          </a:prstGeom>
        </p:spPr>
        <p:txBody>
          <a:bodyPr wrap="square">
            <a:spAutoFit/>
          </a:bodyPr>
          <a:lstStyle/>
          <a:p>
            <a:r>
              <a:rPr lang="pt-BR" b="1" dirty="0"/>
              <a:t>Ao se considerar a específica relação entre trabalho e lazer, de que forma a reforma trabalhista pode afetar o direito social ao lazer?</a:t>
            </a:r>
          </a:p>
        </p:txBody>
      </p:sp>
      <p:sp>
        <p:nvSpPr>
          <p:cNvPr id="12" name="Retângulo 11"/>
          <p:cNvSpPr/>
          <p:nvPr/>
        </p:nvSpPr>
        <p:spPr>
          <a:xfrm>
            <a:off x="107504" y="4509953"/>
            <a:ext cx="2430016" cy="463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solidFill>
                  <a:schemeClr val="tx1"/>
                </a:solidFill>
              </a:rPr>
              <a:t>Questão</a:t>
            </a:r>
          </a:p>
        </p:txBody>
      </p:sp>
      <p:pic>
        <p:nvPicPr>
          <p:cNvPr id="11" name="Picture 2" descr="Officina da Mente Questionamento de Elaboração: Pergunte por quê ...">
            <a:extLst>
              <a:ext uri="{FF2B5EF4-FFF2-40B4-BE49-F238E27FC236}">
                <a16:creationId xmlns:a16="http://schemas.microsoft.com/office/drawing/2014/main" id="{EB348C6E-07B3-4293-9854-FB8A4BBE8B2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77927" y="5292824"/>
            <a:ext cx="966995" cy="820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79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r>
              <a:rPr lang="pt-BR" dirty="0"/>
              <a:t>Métodos</a:t>
            </a:r>
          </a:p>
        </p:txBody>
      </p:sp>
      <p:sp>
        <p:nvSpPr>
          <p:cNvPr id="3" name="Espaço Reservado para Conteúdo 2"/>
          <p:cNvSpPr>
            <a:spLocks noGrp="1"/>
          </p:cNvSpPr>
          <p:nvPr>
            <p:ph sz="quarter" idx="1"/>
          </p:nvPr>
        </p:nvSpPr>
        <p:spPr>
          <a:xfrm>
            <a:off x="611560" y="836712"/>
            <a:ext cx="7571184" cy="2736304"/>
          </a:xfrm>
        </p:spPr>
        <p:txBody>
          <a:bodyPr>
            <a:normAutofit/>
          </a:bodyPr>
          <a:lstStyle/>
          <a:p>
            <a:r>
              <a:rPr lang="pt-BR" sz="2000" dirty="0"/>
              <a:t>Pesquisa qualitativa baseada em análises de documentos e legislações pertinentes à temática.</a:t>
            </a:r>
          </a:p>
          <a:p>
            <a:endParaRPr lang="pt-BR" sz="2000" dirty="0"/>
          </a:p>
          <a:p>
            <a:r>
              <a:rPr lang="pt-BR" sz="2000" dirty="0"/>
              <a:t> Apoia-se na perspectiva da triangulação de teorias utilizando de maneira complementar a interpretação seletiva e a abordagem </a:t>
            </a:r>
            <a:r>
              <a:rPr lang="pt-BR" sz="2000" dirty="0" err="1"/>
              <a:t>zetética</a:t>
            </a:r>
            <a:r>
              <a:rPr lang="pt-BR" sz="2900" dirty="0"/>
              <a:t>.</a:t>
            </a:r>
          </a:p>
        </p:txBody>
      </p:sp>
      <p:graphicFrame>
        <p:nvGraphicFramePr>
          <p:cNvPr id="6" name="Diagrama 5"/>
          <p:cNvGraphicFramePr/>
          <p:nvPr>
            <p:extLst>
              <p:ext uri="{D42A27DB-BD31-4B8C-83A1-F6EECF244321}">
                <p14:modId xmlns:p14="http://schemas.microsoft.com/office/powerpoint/2010/main" val="1043655245"/>
              </p:ext>
            </p:extLst>
          </p:nvPr>
        </p:nvGraphicFramePr>
        <p:xfrm>
          <a:off x="519152" y="2996952"/>
          <a:ext cx="7704856"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tângulo 6"/>
          <p:cNvSpPr/>
          <p:nvPr/>
        </p:nvSpPr>
        <p:spPr>
          <a:xfrm>
            <a:off x="2216" y="3032956"/>
            <a:ext cx="2108632" cy="324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solidFill>
                  <a:schemeClr val="tx1"/>
                </a:solidFill>
              </a:rPr>
              <a:t>Três seções</a:t>
            </a:r>
          </a:p>
        </p:txBody>
      </p:sp>
    </p:spTree>
    <p:extLst>
      <p:ext uri="{BB962C8B-B14F-4D97-AF65-F5344CB8AC3E}">
        <p14:creationId xmlns:p14="http://schemas.microsoft.com/office/powerpoint/2010/main" val="213307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r>
              <a:rPr lang="pt-BR" dirty="0"/>
              <a:t>Métodos</a:t>
            </a:r>
          </a:p>
        </p:txBody>
      </p:sp>
      <p:graphicFrame>
        <p:nvGraphicFramePr>
          <p:cNvPr id="5" name="Diagrama 4"/>
          <p:cNvGraphicFramePr/>
          <p:nvPr>
            <p:extLst>
              <p:ext uri="{D42A27DB-BD31-4B8C-83A1-F6EECF244321}">
                <p14:modId xmlns:p14="http://schemas.microsoft.com/office/powerpoint/2010/main" val="860094382"/>
              </p:ext>
            </p:extLst>
          </p:nvPr>
        </p:nvGraphicFramePr>
        <p:xfrm>
          <a:off x="1259632" y="206084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tângulo 8"/>
          <p:cNvSpPr/>
          <p:nvPr/>
        </p:nvSpPr>
        <p:spPr>
          <a:xfrm>
            <a:off x="519152" y="1268760"/>
            <a:ext cx="295232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solidFill>
                  <a:schemeClr val="tx1"/>
                </a:solidFill>
              </a:rPr>
              <a:t>Três seções</a:t>
            </a:r>
          </a:p>
        </p:txBody>
      </p:sp>
    </p:spTree>
    <p:extLst>
      <p:ext uri="{BB962C8B-B14F-4D97-AF65-F5344CB8AC3E}">
        <p14:creationId xmlns:p14="http://schemas.microsoft.com/office/powerpoint/2010/main" val="983648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r>
              <a:rPr lang="pt-BR" dirty="0"/>
              <a:t>Métodos</a:t>
            </a:r>
          </a:p>
        </p:txBody>
      </p:sp>
      <p:sp>
        <p:nvSpPr>
          <p:cNvPr id="3" name="Retângulo 2"/>
          <p:cNvSpPr/>
          <p:nvPr/>
        </p:nvSpPr>
        <p:spPr>
          <a:xfrm>
            <a:off x="5724128" y="476672"/>
            <a:ext cx="29523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BR" b="1" dirty="0">
                <a:solidFill>
                  <a:schemeClr val="tx1"/>
                </a:solidFill>
              </a:rPr>
              <a:t>PERCURSO METODOLÓGICO</a:t>
            </a:r>
          </a:p>
        </p:txBody>
      </p:sp>
      <p:sp>
        <p:nvSpPr>
          <p:cNvPr id="4" name="Retângulo 3"/>
          <p:cNvSpPr/>
          <p:nvPr/>
        </p:nvSpPr>
        <p:spPr>
          <a:xfrm>
            <a:off x="323528" y="1268760"/>
            <a:ext cx="8136904" cy="1477328"/>
          </a:xfrm>
          <a:prstGeom prst="rect">
            <a:avLst/>
          </a:prstGeom>
        </p:spPr>
        <p:txBody>
          <a:bodyPr wrap="square">
            <a:spAutoFit/>
          </a:bodyPr>
          <a:lstStyle/>
          <a:p>
            <a:pPr marL="285750" indent="-285750">
              <a:buFont typeface="Arial" pitchFamily="34" charset="0"/>
              <a:buChar char="•"/>
            </a:pPr>
            <a:r>
              <a:rPr lang="pt-BR" b="1" dirty="0"/>
              <a:t>Abordagem qualitativa baseado em pesquisa bibliográfica e em análises de documentos e legislações pertinentes.</a:t>
            </a:r>
          </a:p>
          <a:p>
            <a:pPr marL="285750" indent="-285750">
              <a:buFont typeface="Arial" pitchFamily="34" charset="0"/>
              <a:buChar char="•"/>
            </a:pPr>
            <a:endParaRPr lang="pt-BR" b="1" dirty="0"/>
          </a:p>
          <a:p>
            <a:pPr marL="285750" indent="-285750">
              <a:buFont typeface="Arial" pitchFamily="34" charset="0"/>
              <a:buChar char="•"/>
            </a:pPr>
            <a:r>
              <a:rPr lang="pt-BR" b="1" dirty="0"/>
              <a:t> A construção metodológica se apoiou na proposta da triangulação de teorias</a:t>
            </a:r>
          </a:p>
        </p:txBody>
      </p:sp>
      <p:graphicFrame>
        <p:nvGraphicFramePr>
          <p:cNvPr id="6" name="Diagrama 5"/>
          <p:cNvGraphicFramePr/>
          <p:nvPr>
            <p:extLst>
              <p:ext uri="{D42A27DB-BD31-4B8C-83A1-F6EECF244321}">
                <p14:modId xmlns:p14="http://schemas.microsoft.com/office/powerpoint/2010/main" val="2463900453"/>
              </p:ext>
            </p:extLst>
          </p:nvPr>
        </p:nvGraphicFramePr>
        <p:xfrm>
          <a:off x="323528" y="2794000"/>
          <a:ext cx="784887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3717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r>
              <a:rPr lang="pt-BR" dirty="0"/>
              <a:t>Métodos</a:t>
            </a:r>
          </a:p>
        </p:txBody>
      </p:sp>
      <p:sp>
        <p:nvSpPr>
          <p:cNvPr id="3" name="Retângulo 2"/>
          <p:cNvSpPr/>
          <p:nvPr/>
        </p:nvSpPr>
        <p:spPr>
          <a:xfrm>
            <a:off x="5724128" y="476672"/>
            <a:ext cx="29523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BR" b="1" dirty="0">
                <a:solidFill>
                  <a:schemeClr val="tx1"/>
                </a:solidFill>
              </a:rPr>
              <a:t>PERCURSO METODOLÓGICO</a:t>
            </a:r>
          </a:p>
        </p:txBody>
      </p:sp>
      <p:sp>
        <p:nvSpPr>
          <p:cNvPr id="4" name="Retângulo 3"/>
          <p:cNvSpPr/>
          <p:nvPr/>
        </p:nvSpPr>
        <p:spPr>
          <a:xfrm>
            <a:off x="323528" y="1268760"/>
            <a:ext cx="8136904" cy="2031325"/>
          </a:xfrm>
          <a:prstGeom prst="rect">
            <a:avLst/>
          </a:prstGeom>
        </p:spPr>
        <p:txBody>
          <a:bodyPr wrap="square">
            <a:spAutoFit/>
          </a:bodyPr>
          <a:lstStyle/>
          <a:p>
            <a:r>
              <a:rPr lang="pt-BR" b="1" dirty="0"/>
              <a:t>A INTERPRETAÇÃO ZETÉTICA </a:t>
            </a:r>
            <a:r>
              <a:rPr lang="pt-BR" dirty="0"/>
              <a:t>:</a:t>
            </a:r>
          </a:p>
          <a:p>
            <a:r>
              <a:rPr lang="pt-BR" dirty="0"/>
              <a:t>Orientação da interpretação jurídica dos documentos analisados.  Caracteriza pela abertura constante para questionamentos acerca dos objetos de estudo em todas as direções. Sendo assim, as normas jurídicas comportam elementos teóricos de outras áreas do conhecimento, como a sociologia, filosofia, ciência política, ou mesmo, como no caso deste artigo, dos estudos do lazer.</a:t>
            </a:r>
            <a:endParaRPr lang="pt-BR" b="1" dirty="0"/>
          </a:p>
        </p:txBody>
      </p:sp>
      <p:sp>
        <p:nvSpPr>
          <p:cNvPr id="5" name="Retângulo 4"/>
          <p:cNvSpPr/>
          <p:nvPr/>
        </p:nvSpPr>
        <p:spPr>
          <a:xfrm>
            <a:off x="323528" y="3023086"/>
            <a:ext cx="8352928" cy="1754326"/>
          </a:xfrm>
          <a:prstGeom prst="rect">
            <a:avLst/>
          </a:prstGeom>
        </p:spPr>
        <p:txBody>
          <a:bodyPr wrap="square">
            <a:spAutoFit/>
          </a:bodyPr>
          <a:lstStyle/>
          <a:p>
            <a:endParaRPr lang="pt-BR" dirty="0"/>
          </a:p>
          <a:p>
            <a:endParaRPr lang="pt-BR" dirty="0"/>
          </a:p>
          <a:p>
            <a:r>
              <a:rPr lang="pt-BR" b="1" dirty="0"/>
              <a:t>PERSPECTIVA DA INTERPRETAÇÃO SELETIVA:</a:t>
            </a:r>
          </a:p>
          <a:p>
            <a:r>
              <a:rPr lang="pt-BR" dirty="0"/>
              <a:t>Construída por dimensões que influenciam a compreensão do intérprete. Assim sendo, a interpretação seletiva busca considerar as influências das dimensões subjetivas, organizacionais e sociais em sua análise. </a:t>
            </a:r>
            <a:r>
              <a:rPr lang="pt-BR" b="1" dirty="0"/>
              <a:t> </a:t>
            </a:r>
          </a:p>
        </p:txBody>
      </p:sp>
      <p:sp>
        <p:nvSpPr>
          <p:cNvPr id="7" name="Retângulo 6"/>
          <p:cNvSpPr/>
          <p:nvPr/>
        </p:nvSpPr>
        <p:spPr>
          <a:xfrm>
            <a:off x="6649203" y="6453336"/>
            <a:ext cx="2024913" cy="276999"/>
          </a:xfrm>
          <a:prstGeom prst="rect">
            <a:avLst/>
          </a:prstGeom>
        </p:spPr>
        <p:txBody>
          <a:bodyPr wrap="none">
            <a:spAutoFit/>
          </a:bodyPr>
          <a:lstStyle/>
          <a:p>
            <a:r>
              <a:rPr lang="pt-BR" sz="1200" dirty="0"/>
              <a:t>(FERRAZ JUNIOR, 1995)</a:t>
            </a:r>
            <a:endParaRPr lang="pt-BR" sz="1200" b="1" dirty="0"/>
          </a:p>
        </p:txBody>
      </p:sp>
      <p:sp>
        <p:nvSpPr>
          <p:cNvPr id="8" name="Retângulo 7"/>
          <p:cNvSpPr/>
          <p:nvPr/>
        </p:nvSpPr>
        <p:spPr>
          <a:xfrm>
            <a:off x="5119706" y="6468130"/>
            <a:ext cx="1431802" cy="276999"/>
          </a:xfrm>
          <a:prstGeom prst="rect">
            <a:avLst/>
          </a:prstGeom>
        </p:spPr>
        <p:txBody>
          <a:bodyPr wrap="none">
            <a:spAutoFit/>
          </a:bodyPr>
          <a:lstStyle/>
          <a:p>
            <a:pPr lvl="0"/>
            <a:r>
              <a:rPr lang="pt-BR" sz="1200" dirty="0"/>
              <a:t>(SIMIONI, 2015).</a:t>
            </a:r>
          </a:p>
        </p:txBody>
      </p:sp>
    </p:spTree>
    <p:extLst>
      <p:ext uri="{BB962C8B-B14F-4D97-AF65-F5344CB8AC3E}">
        <p14:creationId xmlns:p14="http://schemas.microsoft.com/office/powerpoint/2010/main" val="1750048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r>
              <a:rPr lang="pt-BR" dirty="0"/>
              <a:t>Métodos</a:t>
            </a:r>
          </a:p>
        </p:txBody>
      </p:sp>
      <p:sp>
        <p:nvSpPr>
          <p:cNvPr id="3" name="Retângulo 2"/>
          <p:cNvSpPr/>
          <p:nvPr/>
        </p:nvSpPr>
        <p:spPr>
          <a:xfrm>
            <a:off x="5724128" y="476672"/>
            <a:ext cx="29523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BR" b="1" dirty="0">
                <a:solidFill>
                  <a:schemeClr val="tx1"/>
                </a:solidFill>
              </a:rPr>
              <a:t>REFORMA TRABALHISTA</a:t>
            </a:r>
          </a:p>
        </p:txBody>
      </p:sp>
      <p:sp>
        <p:nvSpPr>
          <p:cNvPr id="4" name="Retângulo 3"/>
          <p:cNvSpPr/>
          <p:nvPr/>
        </p:nvSpPr>
        <p:spPr>
          <a:xfrm>
            <a:off x="323528" y="1268760"/>
            <a:ext cx="8208912" cy="3416320"/>
          </a:xfrm>
          <a:prstGeom prst="rect">
            <a:avLst/>
          </a:prstGeom>
        </p:spPr>
        <p:txBody>
          <a:bodyPr wrap="square">
            <a:spAutoFit/>
          </a:bodyPr>
          <a:lstStyle/>
          <a:p>
            <a:pPr lvl="0"/>
            <a:r>
              <a:rPr lang="pt-BR" b="1" dirty="0"/>
              <a:t>A aprovação da Lei 13.467/17 ,</a:t>
            </a:r>
            <a:r>
              <a:rPr lang="pt-BR" dirty="0"/>
              <a:t> constituiu uma derrota para a classe trabalhadora. </a:t>
            </a:r>
          </a:p>
          <a:p>
            <a:pPr lvl="0"/>
            <a:endParaRPr lang="pt-BR" b="1" dirty="0"/>
          </a:p>
          <a:p>
            <a:pPr lvl="0"/>
            <a:r>
              <a:rPr lang="pt-BR" dirty="0"/>
              <a:t>O proposta de lei de autoria do Executivo, teve diversos argumentos que serviu de auxiliadora para a aprovação</a:t>
            </a:r>
          </a:p>
          <a:p>
            <a:pPr lvl="0"/>
            <a:endParaRPr lang="pt-BR" dirty="0"/>
          </a:p>
          <a:p>
            <a:pPr lvl="0"/>
            <a:r>
              <a:rPr lang="pt-BR" dirty="0"/>
              <a:t>Não houve um diálogo com movimentos sociais, sindicatos, organizações de trabalhadores, nem ao menos um debate com a sociedade. </a:t>
            </a:r>
          </a:p>
          <a:p>
            <a:pPr lvl="0"/>
            <a:endParaRPr lang="pt-BR" dirty="0"/>
          </a:p>
          <a:p>
            <a:r>
              <a:rPr lang="pt-BR" dirty="0"/>
              <a:t>Utilizaram as prestações do setor patronal utilizando de mecanismos antidemocráticos, inconstitucionais e violentos para impor sua aprovação</a:t>
            </a:r>
          </a:p>
          <a:p>
            <a:pPr lvl="0"/>
            <a:endParaRPr lang="pt-BR" dirty="0"/>
          </a:p>
        </p:txBody>
      </p:sp>
    </p:spTree>
    <p:extLst>
      <p:ext uri="{BB962C8B-B14F-4D97-AF65-F5344CB8AC3E}">
        <p14:creationId xmlns:p14="http://schemas.microsoft.com/office/powerpoint/2010/main" val="656959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r>
              <a:rPr lang="pt-BR" dirty="0"/>
              <a:t>Métodos</a:t>
            </a:r>
          </a:p>
        </p:txBody>
      </p:sp>
      <p:sp>
        <p:nvSpPr>
          <p:cNvPr id="3" name="Retângulo 2"/>
          <p:cNvSpPr/>
          <p:nvPr/>
        </p:nvSpPr>
        <p:spPr>
          <a:xfrm>
            <a:off x="5724128" y="476672"/>
            <a:ext cx="29523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BR" b="1" dirty="0">
                <a:solidFill>
                  <a:schemeClr val="tx1"/>
                </a:solidFill>
              </a:rPr>
              <a:t>REFORMA TRABALHISTA</a:t>
            </a:r>
          </a:p>
        </p:txBody>
      </p:sp>
      <p:sp>
        <p:nvSpPr>
          <p:cNvPr id="4" name="Retângulo 3"/>
          <p:cNvSpPr/>
          <p:nvPr/>
        </p:nvSpPr>
        <p:spPr>
          <a:xfrm>
            <a:off x="323528" y="1268760"/>
            <a:ext cx="8208912" cy="3693319"/>
          </a:xfrm>
          <a:prstGeom prst="rect">
            <a:avLst/>
          </a:prstGeom>
        </p:spPr>
        <p:txBody>
          <a:bodyPr wrap="square">
            <a:spAutoFit/>
          </a:bodyPr>
          <a:lstStyle/>
          <a:p>
            <a:pPr lvl="0"/>
            <a:r>
              <a:rPr lang="pt-BR" dirty="0"/>
              <a:t>A reforma trabalhista foi colocada em um conjunto de pautas na agenda da política nacional, as alterações impostas tem um reflexo diretamente voltado para áreas sociais, como :</a:t>
            </a:r>
          </a:p>
          <a:p>
            <a:pPr lvl="0"/>
            <a:endParaRPr lang="pt-BR" dirty="0"/>
          </a:p>
          <a:p>
            <a:pPr marL="285750" lvl="0" indent="-285750">
              <a:buFont typeface="Arial" pitchFamily="34" charset="0"/>
              <a:buChar char="•"/>
            </a:pPr>
            <a:r>
              <a:rPr lang="pt-BR" b="1" dirty="0"/>
              <a:t>Contingenciamento dos gastos públicos por 20 anos</a:t>
            </a:r>
            <a:r>
              <a:rPr lang="pt-BR" dirty="0"/>
              <a:t>, </a:t>
            </a:r>
          </a:p>
          <a:p>
            <a:pPr marL="285750" lvl="0" indent="-285750">
              <a:buFont typeface="Arial" pitchFamily="34" charset="0"/>
              <a:buChar char="•"/>
            </a:pPr>
            <a:endParaRPr lang="pt-BR" dirty="0"/>
          </a:p>
          <a:p>
            <a:pPr marL="285750" lvl="0" indent="-285750">
              <a:buFont typeface="Arial" pitchFamily="34" charset="0"/>
              <a:buChar char="•"/>
            </a:pPr>
            <a:r>
              <a:rPr lang="pt-BR" b="1" dirty="0"/>
              <a:t>Corte imediato de verbas para programas sociais </a:t>
            </a:r>
          </a:p>
          <a:p>
            <a:pPr marL="285750" lvl="0" indent="-285750">
              <a:buFont typeface="Arial" pitchFamily="34" charset="0"/>
              <a:buChar char="•"/>
            </a:pPr>
            <a:endParaRPr lang="pt-BR" b="1" dirty="0"/>
          </a:p>
          <a:p>
            <a:pPr marL="285750" lvl="0" indent="-285750">
              <a:buFont typeface="Arial" pitchFamily="34" charset="0"/>
              <a:buChar char="•"/>
            </a:pPr>
            <a:r>
              <a:rPr lang="pt-BR" b="1" dirty="0"/>
              <a:t>Orçamento dos Ministérios</a:t>
            </a:r>
          </a:p>
          <a:p>
            <a:pPr marL="285750" lvl="0" indent="-285750">
              <a:buFont typeface="Arial" pitchFamily="34" charset="0"/>
              <a:buChar char="•"/>
            </a:pPr>
            <a:endParaRPr lang="pt-BR" dirty="0"/>
          </a:p>
          <a:p>
            <a:pPr marL="285750" lvl="0" indent="-285750">
              <a:buFont typeface="Arial" pitchFamily="34" charset="0"/>
              <a:buChar char="•"/>
            </a:pPr>
            <a:r>
              <a:rPr lang="pt-BR" b="1" dirty="0"/>
              <a:t>Série de proposições e contrarreformas em tramitação(</a:t>
            </a:r>
            <a:r>
              <a:rPr lang="pt-BR" dirty="0"/>
              <a:t>reforma da previdência e reforma do ensino médio)</a:t>
            </a:r>
            <a:r>
              <a:rPr lang="pt-BR" b="1" dirty="0"/>
              <a:t> </a:t>
            </a:r>
          </a:p>
          <a:p>
            <a:pPr lvl="0"/>
            <a:endParaRPr lang="pt-BR" dirty="0"/>
          </a:p>
        </p:txBody>
      </p:sp>
    </p:spTree>
    <p:extLst>
      <p:ext uri="{BB962C8B-B14F-4D97-AF65-F5344CB8AC3E}">
        <p14:creationId xmlns:p14="http://schemas.microsoft.com/office/powerpoint/2010/main" val="1839687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r>
              <a:rPr lang="pt-BR" dirty="0"/>
              <a:t>Métodos</a:t>
            </a:r>
          </a:p>
        </p:txBody>
      </p:sp>
      <p:sp>
        <p:nvSpPr>
          <p:cNvPr id="3" name="Retângulo 2"/>
          <p:cNvSpPr/>
          <p:nvPr/>
        </p:nvSpPr>
        <p:spPr>
          <a:xfrm>
            <a:off x="5724128" y="476672"/>
            <a:ext cx="29523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BR" b="1" dirty="0">
                <a:solidFill>
                  <a:schemeClr val="tx1"/>
                </a:solidFill>
              </a:rPr>
              <a:t>REFORMA TRABALHISTA</a:t>
            </a:r>
          </a:p>
        </p:txBody>
      </p:sp>
      <p:sp>
        <p:nvSpPr>
          <p:cNvPr id="4" name="Retângulo 3"/>
          <p:cNvSpPr/>
          <p:nvPr/>
        </p:nvSpPr>
        <p:spPr>
          <a:xfrm>
            <a:off x="323528" y="1268760"/>
            <a:ext cx="8208912" cy="2585323"/>
          </a:xfrm>
          <a:prstGeom prst="rect">
            <a:avLst/>
          </a:prstGeom>
        </p:spPr>
        <p:txBody>
          <a:bodyPr wrap="square">
            <a:spAutoFit/>
          </a:bodyPr>
          <a:lstStyle/>
          <a:p>
            <a:r>
              <a:rPr lang="pt-BR" dirty="0"/>
              <a:t>Segundo Galvão et al. (2017) Essas medidas, atreladas ao desmonte das políticas sociais e de retirada de direitos tem dois principais objetivos:</a:t>
            </a:r>
          </a:p>
          <a:p>
            <a:pPr lvl="0"/>
            <a:endParaRPr lang="pt-BR" dirty="0"/>
          </a:p>
          <a:p>
            <a:pPr marL="285750" lvl="0" indent="-285750">
              <a:buFont typeface="Arial" pitchFamily="34" charset="0"/>
              <a:buChar char="•"/>
            </a:pPr>
            <a:r>
              <a:rPr lang="pt-BR" dirty="0"/>
              <a:t>Reduzir o tamanho do Estado na formulação e implementação de políticas públicas, destinando fatias cada vez maiores para o setor privado.</a:t>
            </a:r>
          </a:p>
          <a:p>
            <a:pPr marL="285750" lvl="0" indent="-285750">
              <a:buFont typeface="Arial" pitchFamily="34" charset="0"/>
              <a:buChar char="•"/>
            </a:pPr>
            <a:endParaRPr lang="pt-BR" dirty="0"/>
          </a:p>
          <a:p>
            <a:pPr marL="285750" lvl="0" indent="-285750">
              <a:buFont typeface="Arial" pitchFamily="34" charset="0"/>
              <a:buChar char="•"/>
            </a:pPr>
            <a:r>
              <a:rPr lang="pt-BR" dirty="0"/>
              <a:t>Possibilitar a privatização do que ainda resta de empresas públicas brasileiras.</a:t>
            </a:r>
          </a:p>
        </p:txBody>
      </p:sp>
      <p:sp>
        <p:nvSpPr>
          <p:cNvPr id="6" name="Retângulo 5"/>
          <p:cNvSpPr/>
          <p:nvPr/>
        </p:nvSpPr>
        <p:spPr>
          <a:xfrm>
            <a:off x="304682" y="4149080"/>
            <a:ext cx="8371774" cy="923330"/>
          </a:xfrm>
          <a:prstGeom prst="rect">
            <a:avLst/>
          </a:prstGeom>
        </p:spPr>
        <p:txBody>
          <a:bodyPr wrap="square">
            <a:spAutoFit/>
          </a:bodyPr>
          <a:lstStyle/>
          <a:p>
            <a:r>
              <a:rPr lang="pt-BR" dirty="0"/>
              <a:t>Em consequência das modificações que ocorreram na lei trabalhista, os trabalhadores acabam ficando mais fragilizados, e expostos em um ambiente de desemprego e condições precárias de trabalho.</a:t>
            </a:r>
          </a:p>
        </p:txBody>
      </p:sp>
    </p:spTree>
    <p:extLst>
      <p:ext uri="{BB962C8B-B14F-4D97-AF65-F5344CB8AC3E}">
        <p14:creationId xmlns:p14="http://schemas.microsoft.com/office/powerpoint/2010/main" val="4280314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A5995D-CD26-46E9-B4FA-C14CB8EAF0E0}"/>
              </a:ext>
            </a:extLst>
          </p:cNvPr>
          <p:cNvSpPr>
            <a:spLocks noGrp="1"/>
          </p:cNvSpPr>
          <p:nvPr>
            <p:ph type="title"/>
          </p:nvPr>
        </p:nvSpPr>
        <p:spPr/>
        <p:txBody>
          <a:bodyPr/>
          <a:lstStyle/>
          <a:p>
            <a:r>
              <a:rPr lang="pt-BR" dirty="0"/>
              <a:t>Objetivo Geral</a:t>
            </a:r>
          </a:p>
        </p:txBody>
      </p:sp>
      <p:sp>
        <p:nvSpPr>
          <p:cNvPr id="3" name="Espaço Reservado para Conteúdo 2">
            <a:extLst>
              <a:ext uri="{FF2B5EF4-FFF2-40B4-BE49-F238E27FC236}">
                <a16:creationId xmlns:a16="http://schemas.microsoft.com/office/drawing/2014/main" id="{001E839A-85DB-4673-A162-A090585A4764}"/>
              </a:ext>
            </a:extLst>
          </p:cNvPr>
          <p:cNvSpPr>
            <a:spLocks noGrp="1"/>
          </p:cNvSpPr>
          <p:nvPr>
            <p:ph sz="quarter" idx="1"/>
          </p:nvPr>
        </p:nvSpPr>
        <p:spPr>
          <a:xfrm>
            <a:off x="457200" y="1600200"/>
            <a:ext cx="7467600" cy="4873752"/>
          </a:xfrm>
        </p:spPr>
        <p:txBody>
          <a:bodyPr/>
          <a:lstStyle/>
          <a:p>
            <a:pPr marL="0" indent="0" algn="just">
              <a:buNone/>
            </a:pPr>
            <a:r>
              <a:rPr lang="pt-BR" dirty="0"/>
              <a:t>Buscou-se neste artigo investigar e problematizar, por meio de lentes de leitura da interpretação jurídica, os pontos da reforma trabalhista que podem afetar e fragilizar ainda mais o direito social ao lazer.</a:t>
            </a:r>
          </a:p>
          <a:p>
            <a:pPr marL="0" indent="0">
              <a:buNone/>
            </a:pPr>
            <a:endParaRPr lang="pt-BR" dirty="0"/>
          </a:p>
        </p:txBody>
      </p:sp>
      <p:pic>
        <p:nvPicPr>
          <p:cNvPr id="1028" name="Picture 4" descr="Reforma Trabalhista: O que é, Quando Surgiu e a Nova Lei - Blog FIA">
            <a:extLst>
              <a:ext uri="{FF2B5EF4-FFF2-40B4-BE49-F238E27FC236}">
                <a16:creationId xmlns:a16="http://schemas.microsoft.com/office/drawing/2014/main" id="{5BE369D5-FB01-4804-9F05-4105542B8E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645024"/>
            <a:ext cx="3920915" cy="2615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9212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r>
              <a:rPr lang="pt-BR" dirty="0"/>
              <a:t>Métodos</a:t>
            </a:r>
          </a:p>
        </p:txBody>
      </p:sp>
      <p:sp>
        <p:nvSpPr>
          <p:cNvPr id="3" name="Retângulo 2"/>
          <p:cNvSpPr/>
          <p:nvPr/>
        </p:nvSpPr>
        <p:spPr>
          <a:xfrm>
            <a:off x="5724128" y="476672"/>
            <a:ext cx="29523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BR" b="1" dirty="0">
                <a:solidFill>
                  <a:schemeClr val="tx1"/>
                </a:solidFill>
              </a:rPr>
              <a:t>MAIS TRABALHO, MENOS LAZER</a:t>
            </a:r>
            <a:endParaRPr lang="pt-BR" dirty="0">
              <a:solidFill>
                <a:schemeClr val="tx1"/>
              </a:solidFill>
            </a:endParaRPr>
          </a:p>
        </p:txBody>
      </p:sp>
      <p:sp>
        <p:nvSpPr>
          <p:cNvPr id="4" name="Retângulo 3"/>
          <p:cNvSpPr/>
          <p:nvPr/>
        </p:nvSpPr>
        <p:spPr>
          <a:xfrm>
            <a:off x="611560" y="1268760"/>
            <a:ext cx="7128792" cy="2862322"/>
          </a:xfrm>
          <a:prstGeom prst="rect">
            <a:avLst/>
          </a:prstGeom>
        </p:spPr>
        <p:txBody>
          <a:bodyPr wrap="square">
            <a:spAutoFit/>
          </a:bodyPr>
          <a:lstStyle/>
          <a:p>
            <a:r>
              <a:rPr lang="pt-BR" dirty="0"/>
              <a:t>A reforma trabalhista acabada promovendo um processo de precarização em larga escala</a:t>
            </a:r>
          </a:p>
          <a:p>
            <a:endParaRPr lang="pt-BR" dirty="0"/>
          </a:p>
          <a:p>
            <a:pPr marL="285750" indent="-285750">
              <a:buFont typeface="Arial" pitchFamily="34" charset="0"/>
              <a:buChar char="•"/>
            </a:pPr>
            <a:r>
              <a:rPr lang="pt-BR" dirty="0"/>
              <a:t>Aumentando a fragilização de todas as esferas da vida humana, incluindo a redução do tempo social de não trabalho.  Isso acaba gerando instabilidade, insegurança e volatilidade, que fragiliza os vínculos e impõe perdas dos mais diferentes tipos, tanto na esfera do emprego, como na vida.</a:t>
            </a:r>
          </a:p>
          <a:p>
            <a:endParaRPr lang="pt-BR" dirty="0"/>
          </a:p>
          <a:p>
            <a:endParaRPr lang="pt-BR" dirty="0"/>
          </a:p>
        </p:txBody>
      </p:sp>
    </p:spTree>
    <p:extLst>
      <p:ext uri="{BB962C8B-B14F-4D97-AF65-F5344CB8AC3E}">
        <p14:creationId xmlns:p14="http://schemas.microsoft.com/office/powerpoint/2010/main" val="2006651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r>
              <a:rPr lang="pt-BR" dirty="0"/>
              <a:t>Métodos</a:t>
            </a:r>
          </a:p>
        </p:txBody>
      </p:sp>
      <p:sp>
        <p:nvSpPr>
          <p:cNvPr id="3" name="Retângulo 2"/>
          <p:cNvSpPr/>
          <p:nvPr/>
        </p:nvSpPr>
        <p:spPr>
          <a:xfrm>
            <a:off x="5724128" y="476672"/>
            <a:ext cx="29523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BR" b="1" dirty="0">
                <a:solidFill>
                  <a:schemeClr val="tx1"/>
                </a:solidFill>
              </a:rPr>
              <a:t>MAIS TRABALHO, MENOS LAZER</a:t>
            </a:r>
            <a:endParaRPr lang="pt-BR" dirty="0">
              <a:solidFill>
                <a:schemeClr val="tx1"/>
              </a:solidFill>
            </a:endParaRPr>
          </a:p>
        </p:txBody>
      </p:sp>
      <p:sp>
        <p:nvSpPr>
          <p:cNvPr id="4" name="Retângulo 3"/>
          <p:cNvSpPr/>
          <p:nvPr/>
        </p:nvSpPr>
        <p:spPr>
          <a:xfrm>
            <a:off x="323528" y="1052736"/>
            <a:ext cx="4083420" cy="4247317"/>
          </a:xfrm>
          <a:prstGeom prst="rect">
            <a:avLst/>
          </a:prstGeom>
        </p:spPr>
        <p:txBody>
          <a:bodyPr wrap="square">
            <a:spAutoFit/>
          </a:bodyPr>
          <a:lstStyle/>
          <a:p>
            <a:endParaRPr lang="pt-BR" dirty="0"/>
          </a:p>
          <a:p>
            <a:r>
              <a:rPr lang="pt-BR" dirty="0"/>
              <a:t>Consolidações das Leis do Trabalho (CLT) algumas adequações tiveram mais destaque: </a:t>
            </a:r>
          </a:p>
          <a:p>
            <a:pPr marL="285750" indent="-285750">
              <a:buFont typeface="Arial" pitchFamily="34" charset="0"/>
              <a:buChar char="•"/>
            </a:pPr>
            <a:r>
              <a:rPr lang="pt-BR" dirty="0"/>
              <a:t>Institucionalização do trabalho remoto (home office), </a:t>
            </a:r>
          </a:p>
          <a:p>
            <a:pPr marL="285750" indent="-285750">
              <a:buFont typeface="Arial" pitchFamily="34" charset="0"/>
              <a:buChar char="•"/>
            </a:pPr>
            <a:r>
              <a:rPr lang="pt-BR" dirty="0"/>
              <a:t>O regime de trabalho parcial,</a:t>
            </a:r>
          </a:p>
          <a:p>
            <a:pPr marL="285750" indent="-285750">
              <a:buFont typeface="Arial" pitchFamily="34" charset="0"/>
              <a:buChar char="•"/>
            </a:pPr>
            <a:r>
              <a:rPr lang="pt-BR" dirty="0"/>
              <a:t>A ampliação da terceirização. </a:t>
            </a:r>
          </a:p>
          <a:p>
            <a:pPr marL="285750" indent="-285750">
              <a:buFont typeface="Arial" pitchFamily="34" charset="0"/>
              <a:buChar char="•"/>
            </a:pPr>
            <a:endParaRPr lang="pt-BR" dirty="0"/>
          </a:p>
          <a:p>
            <a:r>
              <a:rPr lang="pt-BR" dirty="0"/>
              <a:t>Essas mudanças acarretam ainda um rebaixamento das remunerações sendo que trabalho intermitente, flexibiliza a referência do salário mínimo.</a:t>
            </a:r>
          </a:p>
          <a:p>
            <a:endParaRPr lang="pt-BR" dirty="0"/>
          </a:p>
        </p:txBody>
      </p:sp>
      <p:pic>
        <p:nvPicPr>
          <p:cNvPr id="1030" name="Picture 6" descr="O que é o trabalho intermitente na reforma trabalhist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71299" y="1583143"/>
            <a:ext cx="3186502" cy="3186502"/>
          </a:xfrm>
          <a:prstGeom prst="rect">
            <a:avLst/>
          </a:prstGeom>
          <a:noFill/>
          <a:extLst>
            <a:ext uri="{909E8E84-426E-40DD-AFC4-6F175D3DCCD1}">
              <a14:hiddenFill xmlns:a14="http://schemas.microsoft.com/office/drawing/2010/main">
                <a:solidFill>
                  <a:srgbClr val="FFFFFF"/>
                </a:solidFill>
              </a14:hiddenFill>
            </a:ext>
          </a:extLst>
        </p:spPr>
      </p:pic>
      <p:sp>
        <p:nvSpPr>
          <p:cNvPr id="5" name="Retângulo 4"/>
          <p:cNvSpPr/>
          <p:nvPr/>
        </p:nvSpPr>
        <p:spPr>
          <a:xfrm>
            <a:off x="5493914" y="4869160"/>
            <a:ext cx="1305165" cy="276999"/>
          </a:xfrm>
          <a:prstGeom prst="rect">
            <a:avLst/>
          </a:prstGeom>
        </p:spPr>
        <p:txBody>
          <a:bodyPr wrap="none">
            <a:spAutoFit/>
          </a:bodyPr>
          <a:lstStyle/>
          <a:p>
            <a:r>
              <a:rPr lang="pt-BR" sz="1200" dirty="0"/>
              <a:t>Google imagens</a:t>
            </a:r>
          </a:p>
        </p:txBody>
      </p:sp>
    </p:spTree>
    <p:extLst>
      <p:ext uri="{BB962C8B-B14F-4D97-AF65-F5344CB8AC3E}">
        <p14:creationId xmlns:p14="http://schemas.microsoft.com/office/powerpoint/2010/main" val="3016276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r>
              <a:rPr lang="pt-BR" dirty="0"/>
              <a:t>Métodos</a:t>
            </a:r>
          </a:p>
        </p:txBody>
      </p:sp>
      <p:sp>
        <p:nvSpPr>
          <p:cNvPr id="3" name="Retângulo 2"/>
          <p:cNvSpPr/>
          <p:nvPr/>
        </p:nvSpPr>
        <p:spPr>
          <a:xfrm>
            <a:off x="5724128" y="476672"/>
            <a:ext cx="29523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BR" b="1" dirty="0">
                <a:solidFill>
                  <a:schemeClr val="tx1"/>
                </a:solidFill>
              </a:rPr>
              <a:t>MAIS TRABALHO, MENOS LAZER</a:t>
            </a:r>
            <a:endParaRPr lang="pt-BR" dirty="0">
              <a:solidFill>
                <a:schemeClr val="tx1"/>
              </a:solidFill>
            </a:endParaRPr>
          </a:p>
        </p:txBody>
      </p:sp>
      <p:graphicFrame>
        <p:nvGraphicFramePr>
          <p:cNvPr id="6" name="Diagrama 5"/>
          <p:cNvGraphicFramePr/>
          <p:nvPr>
            <p:extLst>
              <p:ext uri="{D42A27DB-BD31-4B8C-83A1-F6EECF244321}">
                <p14:modId xmlns:p14="http://schemas.microsoft.com/office/powerpoint/2010/main" val="1611759559"/>
              </p:ext>
            </p:extLst>
          </p:nvPr>
        </p:nvGraphicFramePr>
        <p:xfrm>
          <a:off x="5850142" y="1196752"/>
          <a:ext cx="2700300" cy="3590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tângulo 4"/>
          <p:cNvSpPr/>
          <p:nvPr/>
        </p:nvSpPr>
        <p:spPr>
          <a:xfrm>
            <a:off x="323528" y="2609988"/>
            <a:ext cx="5688632" cy="646331"/>
          </a:xfrm>
          <a:prstGeom prst="rect">
            <a:avLst/>
          </a:prstGeom>
        </p:spPr>
        <p:txBody>
          <a:bodyPr wrap="square">
            <a:spAutoFit/>
          </a:bodyPr>
          <a:lstStyle/>
          <a:p>
            <a:r>
              <a:rPr lang="pt-BR" b="1" dirty="0"/>
              <a:t>Mais precária a relação de trabalho, mais precário também será o lazer</a:t>
            </a:r>
            <a:r>
              <a:rPr lang="pt-BR" dirty="0"/>
              <a:t>.</a:t>
            </a:r>
          </a:p>
        </p:txBody>
      </p:sp>
      <p:sp>
        <p:nvSpPr>
          <p:cNvPr id="7" name="Retângulo 6"/>
          <p:cNvSpPr/>
          <p:nvPr/>
        </p:nvSpPr>
        <p:spPr>
          <a:xfrm>
            <a:off x="3928234" y="3244334"/>
            <a:ext cx="184731" cy="369332"/>
          </a:xfrm>
          <a:prstGeom prst="rect">
            <a:avLst/>
          </a:prstGeom>
        </p:spPr>
        <p:txBody>
          <a:bodyPr wrap="none">
            <a:spAutoFit/>
          </a:bodyPr>
          <a:lstStyle/>
          <a:p>
            <a:endParaRPr lang="pt-BR" dirty="0"/>
          </a:p>
        </p:txBody>
      </p:sp>
      <p:sp>
        <p:nvSpPr>
          <p:cNvPr id="8" name="Retângulo 7"/>
          <p:cNvSpPr/>
          <p:nvPr/>
        </p:nvSpPr>
        <p:spPr>
          <a:xfrm>
            <a:off x="323528" y="4581128"/>
            <a:ext cx="6205942" cy="1477328"/>
          </a:xfrm>
          <a:prstGeom prst="rect">
            <a:avLst/>
          </a:prstGeom>
        </p:spPr>
        <p:txBody>
          <a:bodyPr wrap="square">
            <a:spAutoFit/>
          </a:bodyPr>
          <a:lstStyle/>
          <a:p>
            <a:r>
              <a:rPr lang="pt-BR" dirty="0"/>
              <a:t>A lei e contraditória pelo fato que  A Constituição  Federal  de 1988 prevê um salário mínimo que supra as necessidades, incluindo o </a:t>
            </a:r>
            <a:r>
              <a:rPr lang="pt-BR" b="1" dirty="0"/>
              <a:t>lazer do trabalhador </a:t>
            </a:r>
            <a:r>
              <a:rPr lang="pt-BR" dirty="0"/>
              <a:t>e de sua família, e o dever em assegurar o direito ao lazer com prioridade à criança, ao adolescente e ao jovem</a:t>
            </a:r>
          </a:p>
        </p:txBody>
      </p:sp>
    </p:spTree>
    <p:extLst>
      <p:ext uri="{BB962C8B-B14F-4D97-AF65-F5344CB8AC3E}">
        <p14:creationId xmlns:p14="http://schemas.microsoft.com/office/powerpoint/2010/main" val="32860915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r>
              <a:rPr lang="pt-BR" dirty="0"/>
              <a:t>Métodos</a:t>
            </a:r>
          </a:p>
        </p:txBody>
      </p:sp>
      <p:sp>
        <p:nvSpPr>
          <p:cNvPr id="3" name="Retângulo 2"/>
          <p:cNvSpPr/>
          <p:nvPr/>
        </p:nvSpPr>
        <p:spPr>
          <a:xfrm>
            <a:off x="5724128" y="476672"/>
            <a:ext cx="29523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BR" b="1" dirty="0">
                <a:solidFill>
                  <a:schemeClr val="tx1"/>
                </a:solidFill>
              </a:rPr>
              <a:t>MAIS TRABALHO, MENOS LAZER</a:t>
            </a:r>
            <a:endParaRPr lang="pt-BR" dirty="0">
              <a:solidFill>
                <a:schemeClr val="tx1"/>
              </a:solidFill>
            </a:endParaRPr>
          </a:p>
        </p:txBody>
      </p:sp>
      <p:graphicFrame>
        <p:nvGraphicFramePr>
          <p:cNvPr id="6" name="Diagrama 5"/>
          <p:cNvGraphicFramePr/>
          <p:nvPr>
            <p:extLst>
              <p:ext uri="{D42A27DB-BD31-4B8C-83A1-F6EECF244321}">
                <p14:modId xmlns:p14="http://schemas.microsoft.com/office/powerpoint/2010/main" val="3315845460"/>
              </p:ext>
            </p:extLst>
          </p:nvPr>
        </p:nvGraphicFramePr>
        <p:xfrm>
          <a:off x="5850142" y="1196752"/>
          <a:ext cx="2700300" cy="3590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tângulo 6"/>
          <p:cNvSpPr/>
          <p:nvPr/>
        </p:nvSpPr>
        <p:spPr>
          <a:xfrm>
            <a:off x="3928234" y="3244334"/>
            <a:ext cx="184731" cy="369332"/>
          </a:xfrm>
          <a:prstGeom prst="rect">
            <a:avLst/>
          </a:prstGeom>
        </p:spPr>
        <p:txBody>
          <a:bodyPr wrap="none">
            <a:spAutoFit/>
          </a:bodyPr>
          <a:lstStyle/>
          <a:p>
            <a:endParaRPr lang="pt-BR" dirty="0"/>
          </a:p>
        </p:txBody>
      </p:sp>
      <p:sp>
        <p:nvSpPr>
          <p:cNvPr id="4" name="Retângulo 3"/>
          <p:cNvSpPr/>
          <p:nvPr/>
        </p:nvSpPr>
        <p:spPr>
          <a:xfrm>
            <a:off x="539553" y="1196752"/>
            <a:ext cx="3573412" cy="2308324"/>
          </a:xfrm>
          <a:prstGeom prst="rect">
            <a:avLst/>
          </a:prstGeom>
        </p:spPr>
        <p:txBody>
          <a:bodyPr wrap="square">
            <a:spAutoFit/>
          </a:bodyPr>
          <a:lstStyle/>
          <a:p>
            <a:r>
              <a:rPr lang="pt-BR" b="1" dirty="0"/>
              <a:t>Intensificação do trabalho</a:t>
            </a:r>
          </a:p>
          <a:p>
            <a:endParaRPr lang="pt-BR" dirty="0"/>
          </a:p>
          <a:p>
            <a:r>
              <a:rPr lang="pt-BR" dirty="0"/>
              <a:t>A reforma Trabalhista serve de aparato jurídico que possibilita a flexibilização número máximo de horas trabalhadas, ignorando as 44 </a:t>
            </a:r>
            <a:r>
              <a:rPr lang="pt-BR" dirty="0" err="1"/>
              <a:t>hrs</a:t>
            </a:r>
            <a:r>
              <a:rPr lang="pt-BR" dirty="0"/>
              <a:t> semanais que a Constituição prevê.</a:t>
            </a:r>
          </a:p>
        </p:txBody>
      </p:sp>
      <p:pic>
        <p:nvPicPr>
          <p:cNvPr id="2050" name="Picture 2" descr="Tempo é dinheiro? Entenda qual é o preço do seu tempo - Trovó Academy"/>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22628" y="1381418"/>
            <a:ext cx="4123370" cy="2695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879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r>
              <a:rPr lang="pt-BR" dirty="0"/>
              <a:t>Métodos</a:t>
            </a:r>
          </a:p>
        </p:txBody>
      </p:sp>
      <p:sp>
        <p:nvSpPr>
          <p:cNvPr id="3" name="Retângulo 2"/>
          <p:cNvSpPr/>
          <p:nvPr/>
        </p:nvSpPr>
        <p:spPr>
          <a:xfrm>
            <a:off x="5724128" y="476672"/>
            <a:ext cx="29523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BR" b="1" dirty="0">
                <a:solidFill>
                  <a:schemeClr val="tx1"/>
                </a:solidFill>
              </a:rPr>
              <a:t>MAIS TRABALHO, MENOS LAZER</a:t>
            </a:r>
            <a:endParaRPr lang="pt-BR" dirty="0">
              <a:solidFill>
                <a:schemeClr val="tx1"/>
              </a:solidFill>
            </a:endParaRPr>
          </a:p>
        </p:txBody>
      </p:sp>
      <p:sp>
        <p:nvSpPr>
          <p:cNvPr id="7" name="Retângulo 6"/>
          <p:cNvSpPr/>
          <p:nvPr/>
        </p:nvSpPr>
        <p:spPr>
          <a:xfrm>
            <a:off x="3928234" y="3244334"/>
            <a:ext cx="184731" cy="369332"/>
          </a:xfrm>
          <a:prstGeom prst="rect">
            <a:avLst/>
          </a:prstGeom>
        </p:spPr>
        <p:txBody>
          <a:bodyPr wrap="none">
            <a:spAutoFit/>
          </a:bodyPr>
          <a:lstStyle/>
          <a:p>
            <a:endParaRPr lang="pt-BR" dirty="0"/>
          </a:p>
        </p:txBody>
      </p:sp>
      <p:sp>
        <p:nvSpPr>
          <p:cNvPr id="9" name="Retângulo 8"/>
          <p:cNvSpPr/>
          <p:nvPr/>
        </p:nvSpPr>
        <p:spPr>
          <a:xfrm>
            <a:off x="275155" y="3861048"/>
            <a:ext cx="2286000" cy="276999"/>
          </a:xfrm>
          <a:prstGeom prst="rect">
            <a:avLst/>
          </a:prstGeom>
        </p:spPr>
        <p:txBody>
          <a:bodyPr>
            <a:spAutoFit/>
          </a:bodyPr>
          <a:lstStyle/>
          <a:p>
            <a:r>
              <a:rPr lang="pt-BR" sz="1200" dirty="0">
                <a:solidFill>
                  <a:prstClr val="black"/>
                </a:solidFill>
              </a:rPr>
              <a:t>Paul </a:t>
            </a:r>
            <a:r>
              <a:rPr lang="pt-BR" sz="1200" dirty="0" err="1">
                <a:solidFill>
                  <a:prstClr val="black"/>
                </a:solidFill>
              </a:rPr>
              <a:t>Lafargue</a:t>
            </a:r>
            <a:r>
              <a:rPr lang="pt-BR" sz="1200" dirty="0">
                <a:solidFill>
                  <a:prstClr val="black"/>
                </a:solidFill>
              </a:rPr>
              <a:t> (1980) </a:t>
            </a:r>
            <a:endParaRPr lang="pt-BR" sz="1200" dirty="0"/>
          </a:p>
        </p:txBody>
      </p:sp>
      <p:sp>
        <p:nvSpPr>
          <p:cNvPr id="16" name="Retângulo 15"/>
          <p:cNvSpPr/>
          <p:nvPr/>
        </p:nvSpPr>
        <p:spPr>
          <a:xfrm>
            <a:off x="5927022" y="3428999"/>
            <a:ext cx="2656095" cy="2585323"/>
          </a:xfrm>
          <a:prstGeom prst="rect">
            <a:avLst/>
          </a:prstGeom>
        </p:spPr>
        <p:txBody>
          <a:bodyPr wrap="square">
            <a:spAutoFit/>
          </a:bodyPr>
          <a:lstStyle/>
          <a:p>
            <a:r>
              <a:rPr lang="pt-BR" dirty="0"/>
              <a:t>Assim sendo o </a:t>
            </a:r>
            <a:r>
              <a:rPr lang="pt-BR" b="1" dirty="0"/>
              <a:t>lazer</a:t>
            </a:r>
            <a:r>
              <a:rPr lang="pt-BR" dirty="0"/>
              <a:t> um fenômeno que ocorre no tempo de </a:t>
            </a:r>
            <a:r>
              <a:rPr lang="pt-BR" b="1" dirty="0"/>
              <a:t>não trabalho</a:t>
            </a:r>
            <a:r>
              <a:rPr lang="pt-BR" dirty="0"/>
              <a:t>, </a:t>
            </a:r>
            <a:r>
              <a:rPr lang="pt-BR" b="1" dirty="0"/>
              <a:t>mais trabalho</a:t>
            </a:r>
            <a:r>
              <a:rPr lang="pt-BR" dirty="0"/>
              <a:t>, no cenário da reforma trabalhista, significa concretamente </a:t>
            </a:r>
            <a:r>
              <a:rPr lang="pt-BR" b="1" dirty="0"/>
              <a:t>menos lazer.</a:t>
            </a:r>
            <a:endParaRPr lang="pt-BR" dirty="0"/>
          </a:p>
        </p:txBody>
      </p:sp>
      <p:sp>
        <p:nvSpPr>
          <p:cNvPr id="17" name="Triângulo isósceles 16"/>
          <p:cNvSpPr/>
          <p:nvPr/>
        </p:nvSpPr>
        <p:spPr>
          <a:xfrm>
            <a:off x="2795435" y="4689140"/>
            <a:ext cx="288032" cy="288032"/>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18" name="Retângulo 17"/>
          <p:cNvSpPr/>
          <p:nvPr/>
        </p:nvSpPr>
        <p:spPr>
          <a:xfrm>
            <a:off x="275155" y="4473116"/>
            <a:ext cx="5328592"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226557" y="4130476"/>
            <a:ext cx="869149" cy="369332"/>
          </a:xfrm>
          <a:prstGeom prst="rect">
            <a:avLst/>
          </a:prstGeom>
        </p:spPr>
        <p:txBody>
          <a:bodyPr wrap="none">
            <a:spAutoFit/>
          </a:bodyPr>
          <a:lstStyle/>
          <a:p>
            <a:r>
              <a:rPr lang="pt-BR" b="1" dirty="0"/>
              <a:t>Lazer</a:t>
            </a:r>
          </a:p>
        </p:txBody>
      </p:sp>
      <p:sp>
        <p:nvSpPr>
          <p:cNvPr id="19" name="Retângulo 18"/>
          <p:cNvSpPr/>
          <p:nvPr/>
        </p:nvSpPr>
        <p:spPr>
          <a:xfrm>
            <a:off x="4439802" y="4130476"/>
            <a:ext cx="1284326" cy="369332"/>
          </a:xfrm>
          <a:prstGeom prst="rect">
            <a:avLst/>
          </a:prstGeom>
        </p:spPr>
        <p:txBody>
          <a:bodyPr wrap="none">
            <a:spAutoFit/>
          </a:bodyPr>
          <a:lstStyle/>
          <a:p>
            <a:pPr algn="r"/>
            <a:r>
              <a:rPr lang="pt-BR" b="1" dirty="0"/>
              <a:t>Trabalho</a:t>
            </a:r>
          </a:p>
        </p:txBody>
      </p:sp>
      <p:sp>
        <p:nvSpPr>
          <p:cNvPr id="20" name="Retângulo 19"/>
          <p:cNvSpPr/>
          <p:nvPr/>
        </p:nvSpPr>
        <p:spPr>
          <a:xfrm>
            <a:off x="4915016" y="1381418"/>
            <a:ext cx="3668102" cy="119103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solidFill>
                  <a:schemeClr val="tx1"/>
                </a:solidFill>
              </a:rPr>
              <a:t> A histórica </a:t>
            </a:r>
            <a:r>
              <a:rPr lang="pt-BR" dirty="0">
                <a:solidFill>
                  <a:prstClr val="black"/>
                </a:solidFill>
              </a:rPr>
              <a:t>reivindicação da classe trabalhadora no sec. XIX pela redução da jornada de trabalho. </a:t>
            </a:r>
            <a:endParaRPr lang="pt-BR" dirty="0"/>
          </a:p>
        </p:txBody>
      </p:sp>
      <p:graphicFrame>
        <p:nvGraphicFramePr>
          <p:cNvPr id="23" name="Espaço Reservado para Conteúdo 3"/>
          <p:cNvGraphicFramePr>
            <a:graphicFrameLocks noGrp="1"/>
          </p:cNvGraphicFramePr>
          <p:nvPr>
            <p:ph sz="quarter" idx="1"/>
            <p:extLst>
              <p:ext uri="{D42A27DB-BD31-4B8C-83A1-F6EECF244321}">
                <p14:modId xmlns:p14="http://schemas.microsoft.com/office/powerpoint/2010/main" val="1618523347"/>
              </p:ext>
            </p:extLst>
          </p:nvPr>
        </p:nvGraphicFramePr>
        <p:xfrm>
          <a:off x="226556" y="1124744"/>
          <a:ext cx="4345443" cy="2767010"/>
        </p:xfrm>
        <a:graphic>
          <a:graphicData uri="http://schemas.openxmlformats.org/drawingml/2006/chart">
            <c:chart xmlns:c="http://schemas.openxmlformats.org/drawingml/2006/chart" xmlns:r="http://schemas.openxmlformats.org/officeDocument/2006/relationships" r:id="rId2"/>
          </a:graphicData>
        </a:graphic>
      </p:graphicFrame>
      <p:sp>
        <p:nvSpPr>
          <p:cNvPr id="4" name="Retângulo 3"/>
          <p:cNvSpPr/>
          <p:nvPr/>
        </p:nvSpPr>
        <p:spPr>
          <a:xfrm>
            <a:off x="2123728" y="2203123"/>
            <a:ext cx="317716" cy="369332"/>
          </a:xfrm>
          <a:prstGeom prst="rect">
            <a:avLst/>
          </a:prstGeom>
        </p:spPr>
        <p:txBody>
          <a:bodyPr wrap="none">
            <a:spAutoFit/>
          </a:bodyPr>
          <a:lstStyle/>
          <a:p>
            <a:r>
              <a:rPr lang="pt-BR" b="1" dirty="0">
                <a:solidFill>
                  <a:prstClr val="black"/>
                </a:solidFill>
              </a:rPr>
              <a:t>8</a:t>
            </a:r>
          </a:p>
        </p:txBody>
      </p:sp>
      <p:sp>
        <p:nvSpPr>
          <p:cNvPr id="5" name="Retângulo 4"/>
          <p:cNvSpPr/>
          <p:nvPr/>
        </p:nvSpPr>
        <p:spPr>
          <a:xfrm>
            <a:off x="1418155" y="3254149"/>
            <a:ext cx="317716" cy="369332"/>
          </a:xfrm>
          <a:prstGeom prst="rect">
            <a:avLst/>
          </a:prstGeom>
        </p:spPr>
        <p:txBody>
          <a:bodyPr wrap="none">
            <a:spAutoFit/>
          </a:bodyPr>
          <a:lstStyle/>
          <a:p>
            <a:r>
              <a:rPr lang="pt-BR" b="1" dirty="0">
                <a:solidFill>
                  <a:prstClr val="black"/>
                </a:solidFill>
              </a:rPr>
              <a:t>8</a:t>
            </a:r>
          </a:p>
        </p:txBody>
      </p:sp>
      <p:sp>
        <p:nvSpPr>
          <p:cNvPr id="6" name="Retângulo 5"/>
          <p:cNvSpPr/>
          <p:nvPr/>
        </p:nvSpPr>
        <p:spPr>
          <a:xfrm>
            <a:off x="777990" y="2203123"/>
            <a:ext cx="317716" cy="369332"/>
          </a:xfrm>
          <a:prstGeom prst="rect">
            <a:avLst/>
          </a:prstGeom>
        </p:spPr>
        <p:txBody>
          <a:bodyPr wrap="none">
            <a:spAutoFit/>
          </a:bodyPr>
          <a:lstStyle/>
          <a:p>
            <a:r>
              <a:rPr lang="pt-BR" b="1" dirty="0">
                <a:solidFill>
                  <a:prstClr val="black"/>
                </a:solidFill>
              </a:rPr>
              <a:t>8</a:t>
            </a:r>
          </a:p>
        </p:txBody>
      </p:sp>
    </p:spTree>
    <p:extLst>
      <p:ext uri="{BB962C8B-B14F-4D97-AF65-F5344CB8AC3E}">
        <p14:creationId xmlns:p14="http://schemas.microsoft.com/office/powerpoint/2010/main" val="4083844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r>
              <a:rPr lang="pt-BR" dirty="0"/>
              <a:t>Considerações Finais </a:t>
            </a:r>
          </a:p>
        </p:txBody>
      </p:sp>
      <p:sp>
        <p:nvSpPr>
          <p:cNvPr id="4" name="Retângulo 3"/>
          <p:cNvSpPr/>
          <p:nvPr/>
        </p:nvSpPr>
        <p:spPr>
          <a:xfrm>
            <a:off x="107504" y="1213008"/>
            <a:ext cx="8208912" cy="5416868"/>
          </a:xfrm>
          <a:prstGeom prst="rect">
            <a:avLst/>
          </a:prstGeom>
        </p:spPr>
        <p:txBody>
          <a:bodyPr wrap="square">
            <a:spAutoFit/>
          </a:bodyPr>
          <a:lstStyle/>
          <a:p>
            <a:pPr marL="285750" indent="-285750">
              <a:buFont typeface="Arial" pitchFamily="34" charset="0"/>
              <a:buChar char="•"/>
            </a:pPr>
            <a:r>
              <a:rPr lang="pt-BR" sz="2000" dirty="0"/>
              <a:t>Por meio da interpretação jurídica,  analisamos os pontos da reforma trabalhista que podem apresentar implicações e   fragilizar ainda mais o direito social ao lazer.</a:t>
            </a:r>
          </a:p>
          <a:p>
            <a:pPr marL="285750" indent="-285750">
              <a:buFont typeface="Arial" pitchFamily="34" charset="0"/>
              <a:buChar char="•"/>
            </a:pPr>
            <a:endParaRPr lang="pt-BR" sz="2000" dirty="0"/>
          </a:p>
          <a:p>
            <a:pPr marL="285750" indent="-285750">
              <a:buFont typeface="Arial" pitchFamily="34" charset="0"/>
              <a:buChar char="•"/>
            </a:pPr>
            <a:r>
              <a:rPr lang="pt-BR" sz="2000" dirty="0"/>
              <a:t>A Reforma ocorreu junto a um aglomerados de medidas interferindo diretamente na vida do trabalhador, consequentemente  afrontando e limitando a efetivação dos direitos fundamentais previstos no texto constitucional.</a:t>
            </a:r>
          </a:p>
          <a:p>
            <a:endParaRPr lang="pt-BR" dirty="0"/>
          </a:p>
          <a:p>
            <a:r>
              <a:rPr lang="pt-BR" sz="2400" b="1" dirty="0"/>
              <a:t>NO CASO DO LAZER, </a:t>
            </a:r>
            <a:r>
              <a:rPr lang="pt-BR" sz="2400" dirty="0"/>
              <a:t>acaba que dois aspectos principais reforçam o papel coadjuvante e a fragilidade na efetivação do direito.</a:t>
            </a:r>
          </a:p>
          <a:p>
            <a:endParaRPr lang="pt-BR" sz="2400" dirty="0"/>
          </a:p>
          <a:p>
            <a:pPr marL="285750" indent="-285750">
              <a:buFont typeface="Arial" pitchFamily="34" charset="0"/>
              <a:buChar char="•"/>
            </a:pPr>
            <a:r>
              <a:rPr lang="pt-BR" sz="2400" dirty="0"/>
              <a:t> A falta de recursos públicos </a:t>
            </a:r>
          </a:p>
          <a:p>
            <a:pPr marL="285750" indent="-285750">
              <a:buFont typeface="Arial" pitchFamily="34" charset="0"/>
              <a:buChar char="•"/>
            </a:pPr>
            <a:r>
              <a:rPr lang="pt-BR" sz="2400" dirty="0"/>
              <a:t>Ausência de princípios, diretrizes, objetivos e regras institucionais.</a:t>
            </a:r>
          </a:p>
        </p:txBody>
      </p:sp>
    </p:spTree>
    <p:extLst>
      <p:ext uri="{BB962C8B-B14F-4D97-AF65-F5344CB8AC3E}">
        <p14:creationId xmlns:p14="http://schemas.microsoft.com/office/powerpoint/2010/main" val="571854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r>
              <a:rPr lang="pt-BR" dirty="0"/>
              <a:t>Considerações Finais </a:t>
            </a:r>
          </a:p>
        </p:txBody>
      </p:sp>
      <p:sp>
        <p:nvSpPr>
          <p:cNvPr id="4" name="Retângulo 3"/>
          <p:cNvSpPr/>
          <p:nvPr/>
        </p:nvSpPr>
        <p:spPr>
          <a:xfrm>
            <a:off x="107504" y="1213008"/>
            <a:ext cx="8208912" cy="3170099"/>
          </a:xfrm>
          <a:prstGeom prst="rect">
            <a:avLst/>
          </a:prstGeom>
        </p:spPr>
        <p:txBody>
          <a:bodyPr wrap="square">
            <a:spAutoFit/>
          </a:bodyPr>
          <a:lstStyle/>
          <a:p>
            <a:r>
              <a:rPr lang="pt-BR" sz="2000" dirty="0"/>
              <a:t>A precarização do trabalho não é algo contemporâneo, mas sim, algo que vem decorrendo desde antes da formação do Estado nacional. </a:t>
            </a:r>
          </a:p>
          <a:p>
            <a:endParaRPr lang="pt-BR" sz="2000" dirty="0"/>
          </a:p>
          <a:p>
            <a:r>
              <a:rPr lang="pt-BR" sz="2000" dirty="0"/>
              <a:t>A CLT, o processo de precarização se generalizou e passa a abarcar novos formatos de flexibilização, intensificação e degradação do trabalho. </a:t>
            </a:r>
          </a:p>
          <a:p>
            <a:endParaRPr lang="pt-BR" sz="2000" dirty="0"/>
          </a:p>
          <a:p>
            <a:r>
              <a:rPr lang="pt-BR" sz="2000" dirty="0"/>
              <a:t>Ainda ao mesmo tempo, a reforma trabalhista também fragmenta a noção de classe e, ancorada na lógica gerencial, intensificando a competição por postos de trabalho.</a:t>
            </a:r>
          </a:p>
        </p:txBody>
      </p:sp>
    </p:spTree>
    <p:extLst>
      <p:ext uri="{BB962C8B-B14F-4D97-AF65-F5344CB8AC3E}">
        <p14:creationId xmlns:p14="http://schemas.microsoft.com/office/powerpoint/2010/main" val="206724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r>
              <a:rPr lang="pt-BR" dirty="0"/>
              <a:t>Considerações Finais </a:t>
            </a:r>
          </a:p>
        </p:txBody>
      </p:sp>
      <p:sp>
        <p:nvSpPr>
          <p:cNvPr id="4" name="Retângulo 3"/>
          <p:cNvSpPr/>
          <p:nvPr/>
        </p:nvSpPr>
        <p:spPr>
          <a:xfrm>
            <a:off x="107504" y="1213008"/>
            <a:ext cx="8208912" cy="4093428"/>
          </a:xfrm>
          <a:prstGeom prst="rect">
            <a:avLst/>
          </a:prstGeom>
        </p:spPr>
        <p:txBody>
          <a:bodyPr wrap="square">
            <a:spAutoFit/>
          </a:bodyPr>
          <a:lstStyle/>
          <a:p>
            <a:r>
              <a:rPr lang="pt-BR" sz="2000" dirty="0"/>
              <a:t>O direito ao lazer acaba sendo ferido ainda mais com a reforma trabalhista </a:t>
            </a:r>
          </a:p>
          <a:p>
            <a:endParaRPr lang="pt-BR" sz="2000" dirty="0"/>
          </a:p>
          <a:p>
            <a:r>
              <a:rPr lang="pt-BR" sz="2000" dirty="0"/>
              <a:t>Como uma é “complementar” a outra acaba que uma mudança  no direito trabalhista afeta diretamente o direito ao lazer</a:t>
            </a:r>
          </a:p>
          <a:p>
            <a:endParaRPr lang="pt-BR" sz="2000" dirty="0"/>
          </a:p>
          <a:p>
            <a:r>
              <a:rPr lang="pt-BR" sz="2000" dirty="0"/>
              <a:t>Com essas mudanças acaba ferindo o direito fundamental a </a:t>
            </a:r>
            <a:r>
              <a:rPr lang="pt-BR" sz="2000" b="1" dirty="0"/>
              <a:t>DIGNIDADE DA PESSOA HUMANA</a:t>
            </a:r>
            <a:r>
              <a:rPr lang="pt-BR" sz="2000" dirty="0"/>
              <a:t>, visto que esta abarca todos os direitos fundamentais e garante tanto O DIREITO e O TER DIREITOS</a:t>
            </a:r>
          </a:p>
          <a:p>
            <a:endParaRPr lang="pt-BR" sz="2000" dirty="0"/>
          </a:p>
          <a:p>
            <a:r>
              <a:rPr lang="pt-BR" sz="2000" dirty="0"/>
              <a:t>A reforma trabalhista, pode ser caracterizados como uma afronta à dignidade da pessoa humana.</a:t>
            </a:r>
          </a:p>
        </p:txBody>
      </p:sp>
    </p:spTree>
    <p:extLst>
      <p:ext uri="{BB962C8B-B14F-4D97-AF65-F5344CB8AC3E}">
        <p14:creationId xmlns:p14="http://schemas.microsoft.com/office/powerpoint/2010/main" val="25450420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r>
              <a:rPr lang="pt-BR" dirty="0"/>
              <a:t>Referências </a:t>
            </a:r>
          </a:p>
        </p:txBody>
      </p:sp>
      <p:sp>
        <p:nvSpPr>
          <p:cNvPr id="3" name="Espaço Reservado para Conteúdo 2"/>
          <p:cNvSpPr>
            <a:spLocks noGrp="1"/>
          </p:cNvSpPr>
          <p:nvPr>
            <p:ph sz="quarter" idx="1"/>
          </p:nvPr>
        </p:nvSpPr>
        <p:spPr/>
        <p:txBody>
          <a:bodyPr>
            <a:normAutofit/>
          </a:bodyPr>
          <a:lstStyle/>
          <a:p>
            <a:r>
              <a:rPr lang="pt-BR" dirty="0"/>
              <a:t>BRASIL. Constituição da República Federativa do Brasil de 1988. Disponível em:&lt;http://www.planalto.gov.br/ccivil_03/constituicao/constituicaocompilado.htm&gt; Acesso em: 01 nov. 2018.</a:t>
            </a:r>
          </a:p>
          <a:p>
            <a:endParaRPr lang="pt-BR" dirty="0"/>
          </a:p>
        </p:txBody>
      </p:sp>
    </p:spTree>
    <p:extLst>
      <p:ext uri="{BB962C8B-B14F-4D97-AF65-F5344CB8AC3E}">
        <p14:creationId xmlns:p14="http://schemas.microsoft.com/office/powerpoint/2010/main" val="3014722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chemeClr val="tx1"/>
                </a:solidFill>
              </a:rPr>
              <a:t>OBRIGADO</a:t>
            </a:r>
          </a:p>
        </p:txBody>
      </p:sp>
      <p:pic>
        <p:nvPicPr>
          <p:cNvPr id="4" name="Picture 3" descr="C:\Users\João\Downloads\WhatsApp Image 2020-05-04 at 10.12.2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1569368"/>
            <a:ext cx="7356697" cy="396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8731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aiba o que mudou na reforma trabalhista - Jus.com.br | Jus Navigandi">
            <a:extLst>
              <a:ext uri="{FF2B5EF4-FFF2-40B4-BE49-F238E27FC236}">
                <a16:creationId xmlns:a16="http://schemas.microsoft.com/office/drawing/2014/main" id="{C713B66F-8DB9-4B6E-84D4-7A55BFD48C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96752"/>
            <a:ext cx="7945710" cy="4896544"/>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9F3DAE09-658C-4D1D-ACCB-FD7A02D7426C}"/>
              </a:ext>
            </a:extLst>
          </p:cNvPr>
          <p:cNvSpPr>
            <a:spLocks noGrp="1"/>
          </p:cNvSpPr>
          <p:nvPr>
            <p:ph type="title" idx="4294967295"/>
          </p:nvPr>
        </p:nvSpPr>
        <p:spPr>
          <a:xfrm>
            <a:off x="434153" y="325146"/>
            <a:ext cx="7467600" cy="850900"/>
          </a:xfrm>
        </p:spPr>
        <p:txBody>
          <a:bodyPr/>
          <a:lstStyle/>
          <a:p>
            <a:r>
              <a:rPr lang="pt-BR" dirty="0"/>
              <a:t>Foram mais de 300 alterações...</a:t>
            </a:r>
          </a:p>
        </p:txBody>
      </p:sp>
    </p:spTree>
    <p:extLst>
      <p:ext uri="{BB962C8B-B14F-4D97-AF65-F5344CB8AC3E}">
        <p14:creationId xmlns:p14="http://schemas.microsoft.com/office/powerpoint/2010/main" val="1654828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84F610-60B9-4ECC-8AB6-71B04FD92504}"/>
              </a:ext>
            </a:extLst>
          </p:cNvPr>
          <p:cNvSpPr>
            <a:spLocks noGrp="1"/>
          </p:cNvSpPr>
          <p:nvPr>
            <p:ph type="title"/>
          </p:nvPr>
        </p:nvSpPr>
        <p:spPr/>
        <p:txBody>
          <a:bodyPr/>
          <a:lstStyle/>
          <a:p>
            <a:r>
              <a:rPr lang="pt-BR" dirty="0"/>
              <a:t>     E o que interfere no lazer?</a:t>
            </a:r>
          </a:p>
        </p:txBody>
      </p:sp>
      <p:pic>
        <p:nvPicPr>
          <p:cNvPr id="3074" name="Picture 2" descr="Férias, lazer e bem-estar —">
            <a:extLst>
              <a:ext uri="{FF2B5EF4-FFF2-40B4-BE49-F238E27FC236}">
                <a16:creationId xmlns:a16="http://schemas.microsoft.com/office/drawing/2014/main" id="{326E8AA1-6457-4EB2-9CA5-B0437D891A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1306" y="1700808"/>
            <a:ext cx="6239387" cy="4155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5967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54D676-0E0B-475F-84F2-3487A8C1F5DA}"/>
              </a:ext>
            </a:extLst>
          </p:cNvPr>
          <p:cNvSpPr>
            <a:spLocks noGrp="1"/>
          </p:cNvSpPr>
          <p:nvPr>
            <p:ph type="title"/>
          </p:nvPr>
        </p:nvSpPr>
        <p:spPr/>
        <p:txBody>
          <a:bodyPr/>
          <a:lstStyle/>
          <a:p>
            <a:r>
              <a:rPr lang="pt-BR" dirty="0"/>
              <a:t>Introdução</a:t>
            </a:r>
          </a:p>
        </p:txBody>
      </p:sp>
      <p:sp>
        <p:nvSpPr>
          <p:cNvPr id="3" name="Espaço Reservado para Conteúdo 2">
            <a:extLst>
              <a:ext uri="{FF2B5EF4-FFF2-40B4-BE49-F238E27FC236}">
                <a16:creationId xmlns:a16="http://schemas.microsoft.com/office/drawing/2014/main" id="{15C04FC5-6E2C-400C-B1AD-6A65A0B58BE6}"/>
              </a:ext>
            </a:extLst>
          </p:cNvPr>
          <p:cNvSpPr>
            <a:spLocks noGrp="1"/>
          </p:cNvSpPr>
          <p:nvPr>
            <p:ph sz="quarter" idx="1"/>
          </p:nvPr>
        </p:nvSpPr>
        <p:spPr/>
        <p:txBody>
          <a:bodyPr/>
          <a:lstStyle/>
          <a:p>
            <a:r>
              <a:rPr lang="pt-BR" dirty="0"/>
              <a:t> O trabalho e o não trabalho possuem o mesmo grau de importância no sentido da vida humana.</a:t>
            </a:r>
          </a:p>
          <a:p>
            <a:pPr marL="0" indent="0">
              <a:buNone/>
            </a:pPr>
            <a:r>
              <a:rPr lang="pt-BR" sz="1800" dirty="0"/>
              <a:t>                                                           (MELO; ALVES; JUNIOR, 2003)</a:t>
            </a:r>
          </a:p>
          <a:p>
            <a:endParaRPr lang="pt-BR" dirty="0"/>
          </a:p>
          <a:p>
            <a:r>
              <a:rPr lang="pt-BR" dirty="0"/>
              <a:t>No atual ordenamento jurídico brasileiro lazer e trabalho são apresentados como direitos sociais (BRASIL, 1988).</a:t>
            </a:r>
          </a:p>
        </p:txBody>
      </p:sp>
    </p:spTree>
    <p:extLst>
      <p:ext uri="{BB962C8B-B14F-4D97-AF65-F5344CB8AC3E}">
        <p14:creationId xmlns:p14="http://schemas.microsoft.com/office/powerpoint/2010/main" val="810371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E46DC5-2844-4B4F-9326-0E95097FBA1B}"/>
              </a:ext>
            </a:extLst>
          </p:cNvPr>
          <p:cNvSpPr>
            <a:spLocks noGrp="1"/>
          </p:cNvSpPr>
          <p:nvPr>
            <p:ph type="title"/>
          </p:nvPr>
        </p:nvSpPr>
        <p:spPr/>
        <p:txBody>
          <a:bodyPr/>
          <a:lstStyle/>
          <a:p>
            <a:r>
              <a:rPr lang="pt-BR" dirty="0"/>
              <a:t>Introdução</a:t>
            </a:r>
          </a:p>
        </p:txBody>
      </p:sp>
      <p:sp>
        <p:nvSpPr>
          <p:cNvPr id="3" name="Espaço Reservado para Conteúdo 2">
            <a:extLst>
              <a:ext uri="{FF2B5EF4-FFF2-40B4-BE49-F238E27FC236}">
                <a16:creationId xmlns:a16="http://schemas.microsoft.com/office/drawing/2014/main" id="{7FE82AB6-9AD9-4B20-9DA1-D0742985A40A}"/>
              </a:ext>
            </a:extLst>
          </p:cNvPr>
          <p:cNvSpPr>
            <a:spLocks noGrp="1"/>
          </p:cNvSpPr>
          <p:nvPr>
            <p:ph sz="quarter" idx="1"/>
          </p:nvPr>
        </p:nvSpPr>
        <p:spPr/>
        <p:txBody>
          <a:bodyPr>
            <a:normAutofit fontScale="92500"/>
          </a:bodyPr>
          <a:lstStyle/>
          <a:p>
            <a:pPr algn="just"/>
            <a:r>
              <a:rPr lang="pt-BR" dirty="0"/>
              <a:t>O lazer é citado diretamente nos artigos 6º, 7º, 217 e 227 do texto constitucional de 1988, em que:</a:t>
            </a:r>
          </a:p>
          <a:p>
            <a:endParaRPr lang="pt-BR" dirty="0"/>
          </a:p>
          <a:p>
            <a:pPr algn="just">
              <a:buFont typeface="Wingdings" panose="05000000000000000000" pitchFamily="2" charset="2"/>
              <a:buChar char="Ø"/>
            </a:pPr>
            <a:r>
              <a:rPr lang="pt-BR" i="1" dirty="0"/>
              <a:t>No </a:t>
            </a:r>
            <a:r>
              <a:rPr lang="pt-BR" b="1" i="1" dirty="0"/>
              <a:t>artigo 6º</a:t>
            </a:r>
            <a:r>
              <a:rPr lang="pt-BR" i="1" dirty="0"/>
              <a:t>, é definido como direito social.</a:t>
            </a:r>
          </a:p>
          <a:p>
            <a:pPr algn="just"/>
            <a:endParaRPr lang="pt-BR" i="1" dirty="0"/>
          </a:p>
          <a:p>
            <a:pPr algn="just">
              <a:buFont typeface="Wingdings" panose="05000000000000000000" pitchFamily="2" charset="2"/>
              <a:buChar char="Ø"/>
            </a:pPr>
            <a:r>
              <a:rPr lang="pt-BR" i="1" dirty="0"/>
              <a:t> O </a:t>
            </a:r>
            <a:r>
              <a:rPr lang="pt-BR" b="1" i="1" dirty="0"/>
              <a:t>artigo7º</a:t>
            </a:r>
            <a:r>
              <a:rPr lang="pt-BR" i="1" dirty="0"/>
              <a:t>, versa sobre os direitos dos trabalhadores urbanos e rurais, prevendo que os cidadãos tenham o direito de receber um salário mínimo que supra suas necessidades vitais básicas e as de sua família, incluindo entre elas o lazer. </a:t>
            </a:r>
          </a:p>
          <a:p>
            <a:pPr marL="0" indent="0">
              <a:buNone/>
            </a:pPr>
            <a:r>
              <a:rPr lang="pt-BR" i="1" dirty="0"/>
              <a:t>                                                                   </a:t>
            </a:r>
            <a:r>
              <a:rPr lang="pt-BR" sz="1900" dirty="0"/>
              <a:t>(BRASIL,1988).</a:t>
            </a:r>
            <a:endParaRPr lang="pt-BR" dirty="0"/>
          </a:p>
        </p:txBody>
      </p:sp>
    </p:spTree>
    <p:extLst>
      <p:ext uri="{BB962C8B-B14F-4D97-AF65-F5344CB8AC3E}">
        <p14:creationId xmlns:p14="http://schemas.microsoft.com/office/powerpoint/2010/main" val="2920540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269198-F3BC-472D-9E60-9240283FFB1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BD97FA7-E735-4DFC-8ECE-0175ADC423DA}"/>
              </a:ext>
            </a:extLst>
          </p:cNvPr>
          <p:cNvSpPr>
            <a:spLocks noGrp="1"/>
          </p:cNvSpPr>
          <p:nvPr>
            <p:ph sz="quarter" idx="1"/>
          </p:nvPr>
        </p:nvSpPr>
        <p:spPr/>
        <p:txBody>
          <a:bodyPr>
            <a:normAutofit lnSpcReduction="10000"/>
          </a:bodyPr>
          <a:lstStyle/>
          <a:p>
            <a:pPr algn="just"/>
            <a:r>
              <a:rPr lang="pt-BR" i="1" dirty="0"/>
              <a:t>No parágrafo 3º do </a:t>
            </a:r>
            <a:r>
              <a:rPr lang="pt-BR" b="1" i="1" dirty="0"/>
              <a:t>artigo 217</a:t>
            </a:r>
            <a:r>
              <a:rPr lang="pt-BR" i="1" dirty="0"/>
              <a:t>, o lazer figura como responsabilidade do poder público, que deverá incentivá-lo como forma de promoção social. </a:t>
            </a:r>
          </a:p>
          <a:p>
            <a:pPr algn="just"/>
            <a:endParaRPr lang="pt-BR" i="1" dirty="0"/>
          </a:p>
          <a:p>
            <a:pPr algn="just"/>
            <a:r>
              <a:rPr lang="pt-BR" i="1" dirty="0"/>
              <a:t>No </a:t>
            </a:r>
            <a:r>
              <a:rPr lang="pt-BR" b="1" i="1" dirty="0"/>
              <a:t>artigo 227</a:t>
            </a:r>
            <a:r>
              <a:rPr lang="pt-BR" i="1" dirty="0"/>
              <a:t>, é reforçado que além de configurar o direito ao lazer como dever do Estado, o coloca como dever da família e da sociedade, que, por sua vez, devem assegurá-lo com prioridade à criança, ao adolescente e ao jovem                                          </a:t>
            </a:r>
          </a:p>
          <a:p>
            <a:pPr marL="0" indent="0" algn="just">
              <a:buNone/>
            </a:pPr>
            <a:r>
              <a:rPr lang="pt-BR" dirty="0"/>
              <a:t>        </a:t>
            </a:r>
            <a:endParaRPr lang="pt-BR" sz="1800" dirty="0"/>
          </a:p>
          <a:p>
            <a:pPr marL="0" indent="0">
              <a:buNone/>
            </a:pPr>
            <a:r>
              <a:rPr lang="pt-BR" sz="1800" dirty="0"/>
              <a:t>                                                                                        (BRASIL,1988).</a:t>
            </a:r>
          </a:p>
          <a:p>
            <a:endParaRPr lang="pt-BR" dirty="0"/>
          </a:p>
        </p:txBody>
      </p:sp>
    </p:spTree>
    <p:extLst>
      <p:ext uri="{BB962C8B-B14F-4D97-AF65-F5344CB8AC3E}">
        <p14:creationId xmlns:p14="http://schemas.microsoft.com/office/powerpoint/2010/main" val="2588226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A6C41D-96F9-4AA6-93C2-0DA1DD5B8545}"/>
              </a:ext>
            </a:extLst>
          </p:cNvPr>
          <p:cNvSpPr>
            <a:spLocks noGrp="1"/>
          </p:cNvSpPr>
          <p:nvPr>
            <p:ph type="title"/>
          </p:nvPr>
        </p:nvSpPr>
        <p:spPr/>
        <p:txBody>
          <a:bodyPr/>
          <a:lstStyle/>
          <a:p>
            <a:r>
              <a:rPr lang="pt-BR" dirty="0"/>
              <a:t>Porém...</a:t>
            </a:r>
          </a:p>
        </p:txBody>
      </p:sp>
      <p:sp>
        <p:nvSpPr>
          <p:cNvPr id="3" name="Espaço Reservado para Conteúdo 2">
            <a:extLst>
              <a:ext uri="{FF2B5EF4-FFF2-40B4-BE49-F238E27FC236}">
                <a16:creationId xmlns:a16="http://schemas.microsoft.com/office/drawing/2014/main" id="{4857556E-7A08-40DF-A821-4C6BBA4A3170}"/>
              </a:ext>
            </a:extLst>
          </p:cNvPr>
          <p:cNvSpPr>
            <a:spLocks noGrp="1"/>
          </p:cNvSpPr>
          <p:nvPr>
            <p:ph sz="quarter" idx="1"/>
          </p:nvPr>
        </p:nvSpPr>
        <p:spPr/>
        <p:txBody>
          <a:bodyPr>
            <a:normAutofit/>
          </a:bodyPr>
          <a:lstStyle/>
          <a:p>
            <a:r>
              <a:rPr lang="pt-BR" dirty="0"/>
              <a:t>O lazer na constituição de 1988 é visto apenas como um </a:t>
            </a:r>
            <a:r>
              <a:rPr lang="pt-BR" b="1" dirty="0"/>
              <a:t>coadjuvante</a:t>
            </a:r>
            <a:r>
              <a:rPr lang="pt-BR" dirty="0"/>
              <a:t> dos demais direitos socias impostos como fundamentais  e assim é visto com menor relevância.</a:t>
            </a:r>
          </a:p>
          <a:p>
            <a:endParaRPr lang="pt-BR" dirty="0"/>
          </a:p>
          <a:p>
            <a:pPr marL="640080" lvl="2" indent="0" algn="just">
              <a:buNone/>
            </a:pPr>
            <a:r>
              <a:rPr lang="pt-BR" sz="2000" i="1" dirty="0"/>
              <a:t>Santos (2011) destaca que, apesar de o lazer ter sido compreendido como fundamental para a vida dos cidadãos brasileiros por todos os atores políticos participantes da constituinte, não houve mobilização popular e organização que justificasse sua definição como direito social no processo de constitucionalização.</a:t>
            </a:r>
          </a:p>
        </p:txBody>
      </p:sp>
    </p:spTree>
    <p:extLst>
      <p:ext uri="{BB962C8B-B14F-4D97-AF65-F5344CB8AC3E}">
        <p14:creationId xmlns:p14="http://schemas.microsoft.com/office/powerpoint/2010/main" val="1959809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202752-D98C-46A9-B760-17123E9A1CAD}"/>
              </a:ext>
            </a:extLst>
          </p:cNvPr>
          <p:cNvSpPr>
            <a:spLocks noGrp="1"/>
          </p:cNvSpPr>
          <p:nvPr>
            <p:ph type="title"/>
          </p:nvPr>
        </p:nvSpPr>
        <p:spPr/>
        <p:txBody>
          <a:bodyPr/>
          <a:lstStyle/>
          <a:p>
            <a:r>
              <a:rPr lang="pt-BR" dirty="0"/>
              <a:t>Direito ao trabalho</a:t>
            </a:r>
          </a:p>
        </p:txBody>
      </p:sp>
      <p:sp>
        <p:nvSpPr>
          <p:cNvPr id="3" name="Espaço Reservado para Conteúdo 2">
            <a:extLst>
              <a:ext uri="{FF2B5EF4-FFF2-40B4-BE49-F238E27FC236}">
                <a16:creationId xmlns:a16="http://schemas.microsoft.com/office/drawing/2014/main" id="{7513F897-FC14-4FA0-9464-12774150897D}"/>
              </a:ext>
            </a:extLst>
          </p:cNvPr>
          <p:cNvSpPr>
            <a:spLocks noGrp="1"/>
          </p:cNvSpPr>
          <p:nvPr>
            <p:ph sz="quarter" idx="1"/>
          </p:nvPr>
        </p:nvSpPr>
        <p:spPr/>
        <p:txBody>
          <a:bodyPr/>
          <a:lstStyle/>
          <a:p>
            <a:pPr marL="0" indent="0" algn="just">
              <a:buNone/>
            </a:pPr>
            <a:endParaRPr lang="pt-BR" dirty="0"/>
          </a:p>
          <a:p>
            <a:pPr algn="just"/>
            <a:r>
              <a:rPr lang="pt-BR" dirty="0"/>
              <a:t>Figurado em diversas seções e subitens:</a:t>
            </a:r>
          </a:p>
          <a:p>
            <a:pPr marL="0" indent="0" algn="just">
              <a:buNone/>
            </a:pPr>
            <a:endParaRPr lang="pt-BR" dirty="0"/>
          </a:p>
          <a:p>
            <a:pPr marL="0" indent="0" algn="just">
              <a:buNone/>
            </a:pPr>
            <a:r>
              <a:rPr lang="pt-BR" dirty="0"/>
              <a:t>- Material</a:t>
            </a:r>
          </a:p>
          <a:p>
            <a:pPr marL="0" indent="0" algn="just">
              <a:buNone/>
            </a:pPr>
            <a:r>
              <a:rPr lang="pt-BR" dirty="0"/>
              <a:t>- Direito Processual (Justiça do Trabalho)</a:t>
            </a:r>
          </a:p>
          <a:p>
            <a:pPr marL="0" indent="0" algn="just">
              <a:buNone/>
            </a:pPr>
            <a:r>
              <a:rPr lang="pt-BR" dirty="0"/>
              <a:t>- Carga horária semanal </a:t>
            </a:r>
          </a:p>
          <a:p>
            <a:pPr marL="0" indent="0" algn="just">
              <a:buNone/>
            </a:pPr>
            <a:r>
              <a:rPr lang="pt-BR" dirty="0"/>
              <a:t>-Entre Outros</a:t>
            </a:r>
          </a:p>
          <a:p>
            <a:pPr marL="0" indent="0" algn="just">
              <a:buNone/>
            </a:pPr>
            <a:endParaRPr lang="pt-BR" dirty="0"/>
          </a:p>
          <a:p>
            <a:pPr algn="just">
              <a:buFont typeface="Courier New" panose="02070309020205020404" pitchFamily="49" charset="0"/>
              <a:buChar char="o"/>
            </a:pPr>
            <a:r>
              <a:rPr lang="pt-BR" dirty="0"/>
              <a:t>Dando ênfase ao trabalho e esquecendo do lazer</a:t>
            </a:r>
          </a:p>
          <a:p>
            <a:pPr marL="0" indent="0" algn="just">
              <a:buNone/>
            </a:pPr>
            <a:endParaRPr lang="pt-BR" dirty="0"/>
          </a:p>
          <a:p>
            <a:pPr marL="0" indent="0" algn="just">
              <a:buNone/>
            </a:pPr>
            <a:endParaRPr lang="pt-BR" dirty="0"/>
          </a:p>
          <a:p>
            <a:pPr algn="just">
              <a:buFontTx/>
              <a:buChar char="-"/>
            </a:pPr>
            <a:endParaRPr lang="pt-BR" dirty="0"/>
          </a:p>
        </p:txBody>
      </p:sp>
    </p:spTree>
    <p:extLst>
      <p:ext uri="{BB962C8B-B14F-4D97-AF65-F5344CB8AC3E}">
        <p14:creationId xmlns:p14="http://schemas.microsoft.com/office/powerpoint/2010/main" val="163296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876</TotalTime>
  <Words>1757</Words>
  <Application>Microsoft Office PowerPoint</Application>
  <PresentationFormat>Apresentação na tela (4:3)</PresentationFormat>
  <Paragraphs>193</Paragraphs>
  <Slides>29</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29</vt:i4>
      </vt:variant>
    </vt:vector>
  </HeadingPairs>
  <TitlesOfParts>
    <vt:vector size="35" baseType="lpstr">
      <vt:lpstr>Arial</vt:lpstr>
      <vt:lpstr>Century Schoolbook</vt:lpstr>
      <vt:lpstr>Courier New</vt:lpstr>
      <vt:lpstr>Wingdings</vt:lpstr>
      <vt:lpstr>Wingdings 2</vt:lpstr>
      <vt:lpstr>Balcão Envidraçado</vt:lpstr>
      <vt:lpstr>REFORMA TRABALHISTA E O (NÃO) DIREITO AO LAZER</vt:lpstr>
      <vt:lpstr>Objetivo Geral</vt:lpstr>
      <vt:lpstr>Foram mais de 300 alterações...</vt:lpstr>
      <vt:lpstr>     E o que interfere no lazer?</vt:lpstr>
      <vt:lpstr>Introdução</vt:lpstr>
      <vt:lpstr>Introdução</vt:lpstr>
      <vt:lpstr>Apresentação do PowerPoint</vt:lpstr>
      <vt:lpstr>Porém...</vt:lpstr>
      <vt:lpstr>Direito ao trabalho</vt:lpstr>
      <vt:lpstr>A Reforma Trabalhista</vt:lpstr>
      <vt:lpstr> A reforma trabalhista</vt:lpstr>
      <vt:lpstr>Introdução </vt:lpstr>
      <vt:lpstr>Métodos</vt:lpstr>
      <vt:lpstr>Métodos</vt:lpstr>
      <vt:lpstr>Métodos</vt:lpstr>
      <vt:lpstr>Métodos</vt:lpstr>
      <vt:lpstr>Métodos</vt:lpstr>
      <vt:lpstr>Métodos</vt:lpstr>
      <vt:lpstr>Métodos</vt:lpstr>
      <vt:lpstr>Métodos</vt:lpstr>
      <vt:lpstr>Métodos</vt:lpstr>
      <vt:lpstr>Métodos</vt:lpstr>
      <vt:lpstr>Métodos</vt:lpstr>
      <vt:lpstr>Métodos</vt:lpstr>
      <vt:lpstr>Considerações Finais </vt:lpstr>
      <vt:lpstr>Considerações Finais </vt:lpstr>
      <vt:lpstr>Considerações Finais </vt:lpstr>
      <vt:lpstr>Referências </vt:lpstr>
      <vt:lpstr>OBRIGADO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REFORMA TRABALHISTA E O (NÃO) DIREITO AO LAZER</dc:title>
  <dc:creator>João</dc:creator>
  <cp:lastModifiedBy>Usuario</cp:lastModifiedBy>
  <cp:revision>58</cp:revision>
  <dcterms:created xsi:type="dcterms:W3CDTF">2020-05-04T13:09:39Z</dcterms:created>
  <dcterms:modified xsi:type="dcterms:W3CDTF">2020-05-08T05:13:39Z</dcterms:modified>
</cp:coreProperties>
</file>