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Roboto-bold.fntdata"/><Relationship Id="rId10" Type="http://schemas.openxmlformats.org/officeDocument/2006/relationships/slide" Target="slides/slide5.xml"/><Relationship Id="rId21" Type="http://schemas.openxmlformats.org/officeDocument/2006/relationships/font" Target="fonts/Roboto-regular.fntdata"/><Relationship Id="rId13" Type="http://schemas.openxmlformats.org/officeDocument/2006/relationships/slide" Target="slides/slide8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7.xml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f94151157_4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f94151157_4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298817a3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298817a3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Como podemos pensar em projetos inclusivos que não considerem em toda sua plenitude os diversos tipos de exclusão, que não são somente de natureza econômica, mas também e mormente de caráter sociocultural, como as questões ligadas a gênero, idade, etnia e a já citada orientação sexual, entre outras? Não deveríamos estar atentos ao fato de que nosso papel deve ser o de contribuir para a formação de um cidadão, em seu sentido mais amplo?</a:t>
            </a:r>
            <a:endParaRPr sz="1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latin typeface="Roboto"/>
                <a:ea typeface="Roboto"/>
                <a:cs typeface="Roboto"/>
                <a:sym typeface="Roboto"/>
              </a:rPr>
              <a:t>O autor também discorre sobre a falta de estudos e conhecimentos em torno das peculiaridades dos jovens e dos idosos, fazendo assim com que os projetos ofereçam riscos aos idosos, e deixem muitas dúvidas sobre os projetos com jovens.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f9c532dcc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f9c532dcc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Como podemos pensar em projetos inclusivos que não considerem em toda sua plenitude os diversos tipos de exclusão, que não são somente de natureza econômica, mas também e mormente de caráter sociocultural, como as questões ligadas a gênero, idade, etnia e a já citada orientação sexual, entre outras? Não deveríamos estar atentos ao fato de que nosso papel deve ser o de contribuir para a formação de um cidadão, em seu sentido mais amplo?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298817a3a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7298817a3a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298817a3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7298817a3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330ccb6a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330ccb6a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307829236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307829236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298817a3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298817a3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Referenciar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298817a3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298817a3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a) apresentam-se como alternativas de promoção de inclusão social, tendo em vista o quadro de desigualdade que grassa em nosso país; b) com isso, adotam o discurso de vinculação com a idéia de construção de cidadania, ainda que muitas vezes tratem do conceito de forma genérica e imprecisa; c) normalmente são iniciativas organizadas para ocupação do tempo livre dos freqüentadores, ainda que alguns tenham algum grau de relacionamento com a escola (por exemplo, oferecendo também reforço escolar/explicadores, ou exigindo a freqüência nas salas de aula, alguns ate mesmo certo grau de desempenho, para a manutenção da participação dos envolvidos nas atividades); d) majoritariamente contam com a participação de organizações não governamentais (ONGs), seja como líderes exclusivas do projeto (responsável pela estruturação e operacionalização, a partir de financiamento de fontes privadas diversas, como as advindas de fundações internacionais ou nacionais), seja conduzindo o projeto fazendo uso de recursos públicos distribuídos em editais (como os lançados pela atual gestão do governo federal no âmbito dos ministérios do esporte e da cultura) ou mesmo sendo convocadas pelo próprio poder publico para em seu nome desempenhar determinadas ações.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298817a3a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298817a3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Vejamos que obviamente isso pode trazer ganhos para o conjunto geral da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população, mas também pode servir de nuvem para esconder as verdadeiras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intencionalidades e/ou deficiências de certas propostas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Da mesma forma, essa “onda” do “social” pode trazer o perigo de obliterar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visão sobre a necessidade de mudança completa desse modelo de sociedade, permitindo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propagar-se arriscadamente a idéia de que para a resolução dos problemas nacionais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bastam apenas algumas correções de rumo, no sentido de somente atenuar determinados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problemas.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mas a prática configura-se não poucas vezes como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uma recriação do velho assistencialismo, marcado por um caráter explicitamente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funcionalista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há aqueles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realmente sérios, mas há também muitos que atendem mais aos envolvidos na liderança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da iniciativa do que propriamente o público-alvo informado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298817a3a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298817a3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Isso não pode ser perdido de vista: o Estado deve ser responsabilizado 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envolvido no processo de garantir os direitos sociais. Para tal, deve sim contar com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colaboração de organizações diversas, mas essas não podem desejar substituí-lo. p. 15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298817a3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298817a3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Referenciar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294f6b4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294f6b4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Quando falamos de atividades de lazer, cabe ter em vista que fundamentalmente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estamos falando de cultura, em seu sentido mais amplo. Isso é, estão plenamente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imersas e articuladas com um conjunto de valores, normas, hábitos, formas de viver.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Todos nós vivemos imersos e somos influenciados por culturas diversas que 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entrelaçam.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Referenciar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descanso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298817a3a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298817a3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É bastante discutido, na literatura especializada, o </a:t>
            </a:r>
            <a:r>
              <a:rPr lang="pt-BR"/>
              <a:t>grau</a:t>
            </a:r>
            <a:r>
              <a:rPr lang="pt-BR"/>
              <a:t> de influência de alguns indicadores. tais como idade, renda, </a:t>
            </a:r>
            <a:r>
              <a:rPr lang="pt-BR"/>
              <a:t>nível</a:t>
            </a:r>
            <a:r>
              <a:rPr lang="pt-BR"/>
              <a:t> de educação, entre outras </a:t>
            </a:r>
            <a:r>
              <a:rPr lang="pt-BR"/>
              <a:t>variáveis</a:t>
            </a:r>
            <a:r>
              <a:rPr lang="pt-BR"/>
              <a:t> que podem </a:t>
            </a:r>
            <a:r>
              <a:rPr lang="pt-BR"/>
              <a:t>influenciar</a:t>
            </a:r>
            <a:r>
              <a:rPr lang="pt-BR"/>
              <a:t> o acesso e o sucesso de uma pessoa dentro no lazer. Todos esses fatores exercem alguma influência na adesão ao lazer. Porém num </a:t>
            </a:r>
            <a:r>
              <a:rPr lang="pt-BR"/>
              <a:t>país</a:t>
            </a:r>
            <a:r>
              <a:rPr lang="pt-BR"/>
              <a:t> desigual como o nosso onde a maioria das pessoas sobrevivem numa linha abaixo da pobreza, e muitos na linha da </a:t>
            </a:r>
            <a:r>
              <a:rPr lang="pt-BR"/>
              <a:t>miséria, esperar por uma experiência de lazer que promova o seu desenvolvimento social e como indivíduo é quase uma utopia</a:t>
            </a:r>
            <a:r>
              <a:rPr lang="pt-BR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ado">
  <p:cSld name="AUTOLAYOUT"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3" name="Google Shape;83;p13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cap="flat" cmpd="sng" w="9525">
            <a:solidFill>
              <a:srgbClr val="F2F2F2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l" dist="38100">
              <a:srgbClr val="000000">
                <a:alpha val="40000"/>
              </a:srgbClr>
            </a:outerShdw>
          </a:effectLst>
        </p:spPr>
      </p:cxnSp>
      <p:sp>
        <p:nvSpPr>
          <p:cNvPr id="84" name="Google Shape;84;p13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ado 1">
  <p:cSld name="AUTOLAYOUT_1"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0" y="0"/>
            <a:ext cx="4583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63750" y="554850"/>
            <a:ext cx="3855900" cy="4033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1pPr>
            <a:lvl2pPr indent="-3302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2pPr>
            <a:lvl3pPr indent="-3302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3pPr>
            <a:lvl4pPr indent="-3302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4pPr>
            <a:lvl5pPr indent="-3302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5pPr>
            <a:lvl6pPr indent="-3302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6pPr>
            <a:lvl7pPr indent="-3302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7pPr>
            <a:lvl8pPr indent="-3302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8pPr>
            <a:lvl9pPr indent="-3302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4947375" y="554850"/>
            <a:ext cx="3855900" cy="4033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indent="-3302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indent="-3302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indent="-3302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indent="-3302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indent="-3302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indent="-3302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indent="-3302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indent="-3302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ado 2">
  <p:cSld name="AUTOLAYOUT_2"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6" name="Google Shape;96;p15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cap="flat" cmpd="sng" w="9525">
            <a:solidFill>
              <a:srgbClr val="F2F2F2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l" dist="38100">
              <a:srgbClr val="000000">
                <a:alpha val="40000"/>
              </a:srgbClr>
            </a:outerShdw>
          </a:effectLst>
        </p:spPr>
      </p:cxnSp>
      <p:sp>
        <p:nvSpPr>
          <p:cNvPr id="97" name="Google Shape;97;p15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i.org/10.35699/1981-3171.1998.1552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ctrTitle"/>
          </p:nvPr>
        </p:nvSpPr>
        <p:spPr>
          <a:xfrm>
            <a:off x="633500" y="175025"/>
            <a:ext cx="8103600" cy="175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/>
              <a:t>Projetos sociais e Lazer </a:t>
            </a:r>
            <a:r>
              <a:rPr lang="pt-BR" sz="4400"/>
              <a:t>crítico</a:t>
            </a:r>
            <a:endParaRPr sz="4400"/>
          </a:p>
        </p:txBody>
      </p:sp>
      <p:sp>
        <p:nvSpPr>
          <p:cNvPr id="106" name="Google Shape;106;p16"/>
          <p:cNvSpPr txBox="1"/>
          <p:nvPr>
            <p:ph idx="1" type="subTitle"/>
          </p:nvPr>
        </p:nvSpPr>
        <p:spPr>
          <a:xfrm>
            <a:off x="718675" y="3328924"/>
            <a:ext cx="780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Reunião GEPOPS, LAGEP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Discentes: Bruna Sanches Teixeira </a:t>
            </a:r>
            <a:br>
              <a:rPr lang="pt-BR"/>
            </a:br>
            <a:r>
              <a:rPr lang="pt-BR"/>
              <a:t>                    Philipe Raimundo Rocha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575" y="92625"/>
            <a:ext cx="1357050" cy="106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54537"/>
            <a:ext cx="1476925" cy="94615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2093850" y="2013150"/>
            <a:ext cx="4956300" cy="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Reflexões, inquietações, sugestões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/>
        </p:nvSpPr>
        <p:spPr>
          <a:xfrm>
            <a:off x="3739200" y="147575"/>
            <a:ext cx="16656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solidFill>
                  <a:schemeClr val="lt1"/>
                </a:solidFill>
              </a:rPr>
              <a:t>Lazer</a:t>
            </a:r>
            <a:endParaRPr b="1" sz="4200">
              <a:solidFill>
                <a:schemeClr val="lt1"/>
              </a:solidFill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0" y="1001325"/>
            <a:ext cx="9085800" cy="3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Char char="●"/>
            </a:pPr>
            <a:r>
              <a:rPr lang="pt-BR" sz="2300">
                <a:solidFill>
                  <a:srgbClr val="FFFFFF"/>
                </a:solidFill>
              </a:rPr>
              <a:t>É notória a desigualdade em nosso país em vários aspectos, incluindo o acesso ao lazer principalmente para as pessoas que vivem abaixo da linha da pobreza e na linha da miséria. Por isso torna-se tão essencial a inclusão social em projetos que trabalham o lazer, visto que o mesmo é responsável por agregar na formação pessoal dos indivíduos, dando-lhes uma visão mais abrangente e proporcionando uma resistência ao consumo alienado que muitas vezes é estimulado no tempo livre.</a:t>
            </a:r>
            <a:endParaRPr sz="2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/>
          <p:nvPr/>
        </p:nvSpPr>
        <p:spPr>
          <a:xfrm>
            <a:off x="2641800" y="0"/>
            <a:ext cx="3860400" cy="10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lt1"/>
                </a:solidFill>
              </a:rPr>
              <a:t>Inclusão social</a:t>
            </a:r>
            <a:endParaRPr sz="4200">
              <a:solidFill>
                <a:schemeClr val="lt1"/>
              </a:solidFill>
            </a:endParaRPr>
          </a:p>
        </p:txBody>
      </p:sp>
      <p:sp>
        <p:nvSpPr>
          <p:cNvPr id="171" name="Google Shape;171;p26"/>
          <p:cNvSpPr txBox="1"/>
          <p:nvPr/>
        </p:nvSpPr>
        <p:spPr>
          <a:xfrm>
            <a:off x="29100" y="833550"/>
            <a:ext cx="9085800" cy="42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pt-BR" sz="2300">
                <a:solidFill>
                  <a:srgbClr val="FFFFFF"/>
                </a:solidFill>
              </a:rPr>
              <a:t>Ao falarmos de inclusão social precisamos nos atentar para o que isso representa em sua totalidade. Inclui pensarmos na </a:t>
            </a:r>
            <a:r>
              <a:rPr lang="pt-BR" sz="2300">
                <a:solidFill>
                  <a:srgbClr val="FFFFFF"/>
                </a:solidFill>
              </a:rPr>
              <a:t>especificidade</a:t>
            </a:r>
            <a:r>
              <a:rPr lang="pt-BR" sz="2300">
                <a:solidFill>
                  <a:srgbClr val="FFFFFF"/>
                </a:solidFill>
              </a:rPr>
              <a:t> de cada grupo, como por exemplo idosos, jovens, homossexuais, etc. Cada um desses grupos exige uma forma de atenção diferente e oferece uma amplitude de </a:t>
            </a:r>
            <a:r>
              <a:rPr lang="pt-BR" sz="2300">
                <a:solidFill>
                  <a:srgbClr val="FFFFFF"/>
                </a:solidFill>
              </a:rPr>
              <a:t>discussões</a:t>
            </a:r>
            <a:r>
              <a:rPr lang="pt-BR" sz="2300">
                <a:solidFill>
                  <a:srgbClr val="FFFFFF"/>
                </a:solidFill>
              </a:rPr>
              <a:t> a serem feitas.</a:t>
            </a:r>
            <a:br>
              <a:rPr lang="pt-BR" sz="2300">
                <a:solidFill>
                  <a:srgbClr val="FFFFFF"/>
                </a:solidFill>
              </a:rPr>
            </a:br>
            <a:endParaRPr sz="2300">
              <a:solidFill>
                <a:srgbClr val="FFFFFF"/>
              </a:solidFill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Char char="●"/>
            </a:pPr>
            <a:r>
              <a:rPr lang="pt-BR" sz="2300">
                <a:solidFill>
                  <a:schemeClr val="lt1"/>
                </a:solidFill>
              </a:rPr>
              <a:t>O autor também discorre sobre a falta de estudos e conhecimentos em torno das peculiaridades dos jovens e dos idosos, fazendo assim com que os projetos ofereçam riscos aos idosos, e deixem muitas dúvidas sobre os projetos com jovens.</a:t>
            </a:r>
            <a:endParaRPr sz="2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/>
          <p:nvPr/>
        </p:nvSpPr>
        <p:spPr>
          <a:xfrm>
            <a:off x="2641800" y="115100"/>
            <a:ext cx="3860400" cy="10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lt1"/>
                </a:solidFill>
              </a:rPr>
              <a:t>Inclusão social</a:t>
            </a:r>
            <a:endParaRPr sz="4200">
              <a:solidFill>
                <a:schemeClr val="lt1"/>
              </a:solidFill>
            </a:endParaRPr>
          </a:p>
        </p:txBody>
      </p:sp>
      <p:sp>
        <p:nvSpPr>
          <p:cNvPr id="177" name="Google Shape;177;p27"/>
          <p:cNvSpPr txBox="1"/>
          <p:nvPr/>
        </p:nvSpPr>
        <p:spPr>
          <a:xfrm>
            <a:off x="76650" y="1011900"/>
            <a:ext cx="8990700" cy="41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Char char="●"/>
            </a:pPr>
            <a:r>
              <a:rPr lang="pt-BR" sz="2300">
                <a:solidFill>
                  <a:schemeClr val="lt1"/>
                </a:solidFill>
              </a:rPr>
              <a:t>“</a:t>
            </a:r>
            <a:r>
              <a:rPr lang="pt-BR" sz="2300">
                <a:solidFill>
                  <a:schemeClr val="lt1"/>
                </a:solidFill>
              </a:rPr>
              <a:t>Como podemos pensar em projetos inclusivos que não considerem em toda sua plenitude os diversos tipos de exclusão, que não são somente de natureza econômica, mas também e principalmente de caráter sociocultural, como as questões ligadas a gênero, idade, etnia e a já citada orientação sexual, entre outras? “</a:t>
            </a:r>
            <a:endParaRPr sz="2300">
              <a:solidFill>
                <a:schemeClr val="lt1"/>
              </a:solidFill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(MELO, 2008)</a:t>
            </a:r>
            <a:endParaRPr sz="2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74650" lvl="0" marL="457200" rtl="0" algn="just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pt-BR" sz="2300">
                <a:solidFill>
                  <a:srgbClr val="FFFFFF"/>
                </a:solidFill>
              </a:rPr>
              <a:t>Outro cuidado que deve-se ter é o de não transformar a inclusão em exclusão e até mesmo causar danos a saúde do </a:t>
            </a:r>
            <a:r>
              <a:rPr lang="pt-BR" sz="2300">
                <a:solidFill>
                  <a:srgbClr val="FFFFFF"/>
                </a:solidFill>
              </a:rPr>
              <a:t>próximo</a:t>
            </a:r>
            <a:r>
              <a:rPr lang="pt-BR" sz="2300">
                <a:solidFill>
                  <a:srgbClr val="FFFFFF"/>
                </a:solidFill>
              </a:rPr>
              <a:t> criando ações sem base em estudos</a:t>
            </a:r>
            <a:endParaRPr sz="23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type="title"/>
          </p:nvPr>
        </p:nvSpPr>
        <p:spPr>
          <a:xfrm>
            <a:off x="3137100" y="118150"/>
            <a:ext cx="28698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Conclusão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8"/>
          <p:cNvSpPr txBox="1"/>
          <p:nvPr/>
        </p:nvSpPr>
        <p:spPr>
          <a:xfrm>
            <a:off x="832925" y="956950"/>
            <a:ext cx="7694100" cy="37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FFFFFF"/>
                </a:solidFill>
              </a:rPr>
              <a:t>Através da </a:t>
            </a:r>
            <a:r>
              <a:rPr lang="pt-BR" sz="2300">
                <a:solidFill>
                  <a:srgbClr val="FFFFFF"/>
                </a:solidFill>
              </a:rPr>
              <a:t>concepção</a:t>
            </a:r>
            <a:r>
              <a:rPr lang="pt-BR" sz="2300">
                <a:solidFill>
                  <a:srgbClr val="FFFFFF"/>
                </a:solidFill>
              </a:rPr>
              <a:t> do autor podemos concluir, que os projetos sociais são de enorme valia para a comunidade e para sua construção, porém se torna </a:t>
            </a:r>
            <a:r>
              <a:rPr lang="pt-BR" sz="2300">
                <a:solidFill>
                  <a:srgbClr val="FFFFFF"/>
                </a:solidFill>
              </a:rPr>
              <a:t>necessário</a:t>
            </a:r>
            <a:r>
              <a:rPr lang="pt-BR" sz="2300">
                <a:solidFill>
                  <a:srgbClr val="FFFFFF"/>
                </a:solidFill>
              </a:rPr>
              <a:t> um maior cuidado ao tratar  a singularidade de grupos </a:t>
            </a:r>
            <a:r>
              <a:rPr lang="pt-BR" sz="2300">
                <a:solidFill>
                  <a:srgbClr val="FFFFFF"/>
                </a:solidFill>
              </a:rPr>
              <a:t>específicos.</a:t>
            </a:r>
            <a:r>
              <a:rPr lang="pt-BR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Nesse contexto torna-se necessário também, o uso de uma ferramenta de avaliação, que possua o objetivo de problematizar os princípios e as metodologias aplicadas  nesses projetos, a fim de alinhar fundamentos e atividades usadas.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189" name="Google Shape;189;p29"/>
          <p:cNvSpPr txBox="1"/>
          <p:nvPr>
            <p:ph idx="1" type="body"/>
          </p:nvPr>
        </p:nvSpPr>
        <p:spPr>
          <a:xfrm>
            <a:off x="3077925" y="105400"/>
            <a:ext cx="6018300" cy="48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pt-BR"/>
              <a:t>Andrade de Melo, Victor</a:t>
            </a:r>
            <a:r>
              <a:rPr lang="pt-BR"/>
              <a:t>; (2008); Projetos sociais” de esporte e lazer: Reflexões, inquietações, sugestões; en http:quadernsanimacio.net; nº 7; enero de 2008; ISNN 1698-4044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pt-BR">
                <a:solidFill>
                  <a:srgbClr val="434343"/>
                </a:solidFill>
                <a:highlight>
                  <a:srgbClr val="FFFFFF"/>
                </a:highlight>
              </a:rPr>
              <a:t>Bramante,</a:t>
            </a:r>
            <a:r>
              <a:rPr lang="pt-BR">
                <a:solidFill>
                  <a:srgbClr val="434343"/>
                </a:solidFill>
                <a:highlight>
                  <a:srgbClr val="FFFFFF"/>
                </a:highlight>
              </a:rPr>
              <a:t> A. C; (1998). Lazer, concepções e significados. </a:t>
            </a:r>
            <a:r>
              <a:rPr i="1" lang="pt-BR">
                <a:solidFill>
                  <a:srgbClr val="434343"/>
                </a:solidFill>
                <a:highlight>
                  <a:srgbClr val="FFFFFF"/>
                </a:highlight>
              </a:rPr>
              <a:t>LICERE - Revista Do Programa De Pós-graduação Interdisciplinar Em Estudos Do Lazer</a:t>
            </a:r>
            <a:r>
              <a:rPr lang="pt-BR">
                <a:solidFill>
                  <a:srgbClr val="434343"/>
                </a:solidFill>
                <a:highlight>
                  <a:srgbClr val="FFFFFF"/>
                </a:highlight>
              </a:rPr>
              <a:t>, </a:t>
            </a:r>
            <a:r>
              <a:rPr i="1" lang="pt-BR">
                <a:solidFill>
                  <a:srgbClr val="434343"/>
                </a:solidFill>
                <a:highlight>
                  <a:srgbClr val="FFFFFF"/>
                </a:highlight>
              </a:rPr>
              <a:t>1</a:t>
            </a:r>
            <a:r>
              <a:rPr lang="pt-BR">
                <a:solidFill>
                  <a:srgbClr val="434343"/>
                </a:solidFill>
                <a:highlight>
                  <a:srgbClr val="FFFFFF"/>
                </a:highlight>
              </a:rPr>
              <a:t>(1). </a:t>
            </a:r>
            <a:r>
              <a:rPr lang="pt-BR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https://doi.org/10.35699/1981-3171.1998.1552</a:t>
            </a:r>
            <a:endParaRPr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pt-BR">
                <a:solidFill>
                  <a:srgbClr val="434343"/>
                </a:solidFill>
                <a:highlight>
                  <a:srgbClr val="FFFFFF"/>
                </a:highlight>
              </a:rPr>
              <a:t>RAKTO; Emerson Rodrigo. “Barreiras para a prática do lazer na adolescencia e juventude”</a:t>
            </a:r>
            <a:endParaRPr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45720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/>
          <p:nvPr>
            <p:ph type="title"/>
          </p:nvPr>
        </p:nvSpPr>
        <p:spPr>
          <a:xfrm>
            <a:off x="598100" y="313500"/>
            <a:ext cx="8222100" cy="122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Obrigado !</a:t>
            </a:r>
            <a:endParaRPr/>
          </a:p>
        </p:txBody>
      </p:sp>
      <p:pic>
        <p:nvPicPr>
          <p:cNvPr id="195" name="Google Shape;19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1600" y="1659000"/>
            <a:ext cx="4200800" cy="27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idx="1" type="subTitle"/>
          </p:nvPr>
        </p:nvSpPr>
        <p:spPr>
          <a:xfrm>
            <a:off x="316450" y="3827225"/>
            <a:ext cx="8769300" cy="12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Andrade de Melo, Victor;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(2008); Projetos sociais” de esporte e lazer: Reflexões, inquietações, sugestões; en http:quadernsanimacio.net; nº 7; enero de 2008; ISNN 1698-4044</a:t>
            </a:r>
            <a:endParaRPr sz="23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9200" y="210125"/>
            <a:ext cx="5999899" cy="355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296800" y="298225"/>
            <a:ext cx="3855900" cy="136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4200">
                <a:latin typeface="Arial"/>
                <a:ea typeface="Arial"/>
                <a:cs typeface="Arial"/>
                <a:sym typeface="Arial"/>
              </a:rPr>
              <a:t>Projeto Sociais</a:t>
            </a:r>
            <a:r>
              <a:rPr lang="pt-BR"/>
              <a:t> </a:t>
            </a:r>
            <a:endParaRPr/>
          </a:p>
        </p:txBody>
      </p:sp>
      <p:sp>
        <p:nvSpPr>
          <p:cNvPr id="121" name="Google Shape;121;p18"/>
          <p:cNvSpPr txBox="1"/>
          <p:nvPr>
            <p:ph idx="2" type="body"/>
          </p:nvPr>
        </p:nvSpPr>
        <p:spPr>
          <a:xfrm>
            <a:off x="4616750" y="85225"/>
            <a:ext cx="4527300" cy="505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Se formos rigorosos na definição, qualquer projeto desenvolvido em sociedade deve ser considerado um projeto social e mesmo os projetos individuais em certo sentido têm um enorme caráter social, já que devem ser vivenciados no âmbito de um determinado contexto coletivo.”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(MELO, 2008)</a:t>
            </a:r>
            <a:endParaRPr sz="23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763" y="1992100"/>
            <a:ext cx="3407976" cy="274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2404500" y="360575"/>
            <a:ext cx="43350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Projetos sociais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661650" y="1716625"/>
            <a:ext cx="7820700" cy="24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●"/>
            </a:pPr>
            <a:r>
              <a:rPr lang="pt-BR" sz="3200">
                <a:solidFill>
                  <a:srgbClr val="FFFFFF"/>
                </a:solidFill>
              </a:rPr>
              <a:t>Pontos comuns entre projetos sociais</a:t>
            </a:r>
            <a:endParaRPr sz="3200">
              <a:solidFill>
                <a:srgbClr val="FFFFFF"/>
              </a:solidFill>
            </a:endParaRPr>
          </a:p>
          <a:p>
            <a:pPr indent="-393700" lvl="0" marL="9144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➢"/>
            </a:pPr>
            <a:r>
              <a:rPr lang="pt-BR" sz="2600">
                <a:solidFill>
                  <a:srgbClr val="FFFFFF"/>
                </a:solidFill>
              </a:rPr>
              <a:t>Inclusão social</a:t>
            </a:r>
            <a:endParaRPr sz="2600">
              <a:solidFill>
                <a:srgbClr val="FFFFFF"/>
              </a:solidFill>
            </a:endParaRPr>
          </a:p>
          <a:p>
            <a:pPr indent="-393700" lvl="0" marL="9144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➢"/>
            </a:pPr>
            <a:r>
              <a:rPr lang="pt-BR" sz="2600">
                <a:solidFill>
                  <a:srgbClr val="FFFFFF"/>
                </a:solidFill>
              </a:rPr>
              <a:t>Cidadania</a:t>
            </a:r>
            <a:endParaRPr sz="2600">
              <a:solidFill>
                <a:srgbClr val="FFFFFF"/>
              </a:solidFill>
            </a:endParaRPr>
          </a:p>
          <a:p>
            <a:pPr indent="-393700" lvl="0" marL="9144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➢"/>
            </a:pPr>
            <a:r>
              <a:rPr lang="pt-BR" sz="2600">
                <a:solidFill>
                  <a:srgbClr val="FFFFFF"/>
                </a:solidFill>
              </a:rPr>
              <a:t>Ocupação do tempo livr</a:t>
            </a:r>
            <a:r>
              <a:rPr lang="pt-BR" sz="2600">
                <a:solidFill>
                  <a:srgbClr val="FFFFFF"/>
                </a:solidFill>
              </a:rPr>
              <a:t>e</a:t>
            </a:r>
            <a:endParaRPr sz="2600">
              <a:solidFill>
                <a:srgbClr val="FFFFFF"/>
              </a:solidFill>
            </a:endParaRPr>
          </a:p>
          <a:p>
            <a:pPr indent="-393700" lvl="0" marL="9144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➢"/>
            </a:pPr>
            <a:r>
              <a:rPr lang="pt-BR" sz="2600">
                <a:solidFill>
                  <a:srgbClr val="FFFFFF"/>
                </a:solidFill>
              </a:rPr>
              <a:t>A</a:t>
            </a:r>
            <a:r>
              <a:rPr lang="pt-BR" sz="2600">
                <a:solidFill>
                  <a:srgbClr val="FFFFFF"/>
                </a:solidFill>
              </a:rPr>
              <a:t>uxílio</a:t>
            </a:r>
            <a:r>
              <a:rPr lang="pt-BR" sz="2600">
                <a:solidFill>
                  <a:srgbClr val="FFFFFF"/>
                </a:solidFill>
              </a:rPr>
              <a:t> de ongs e/ou poder </a:t>
            </a:r>
            <a:r>
              <a:rPr lang="pt-BR" sz="2600">
                <a:solidFill>
                  <a:srgbClr val="FFFFFF"/>
                </a:solidFill>
              </a:rPr>
              <a:t>público</a:t>
            </a:r>
            <a:endParaRPr sz="26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53100" y="1165650"/>
            <a:ext cx="9037800" cy="37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300"/>
              <a:buFont typeface="Arial"/>
              <a:buChar char="●"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Os projetos sociais podem trazer grandes benefícios para a sociedade, porém é necessário atenção para que eles não se tornem uma forma de esconder as verdadeiras intenções ou problemáticas de algumas propostas;</a:t>
            </a:r>
            <a:br>
              <a:rPr lang="pt-BR" sz="2300">
                <a:latin typeface="Arial"/>
                <a:ea typeface="Arial"/>
                <a:cs typeface="Arial"/>
                <a:sym typeface="Arial"/>
              </a:rPr>
            </a:b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●"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Nota-se que empresas privadas utilizam de projetos 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sociais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como forma de obter descontos fiscais e/ou para 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autopromoção da sua imagem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, sendo assim, não possuem o objetivo primário de ajuda a sociedade.</a:t>
            </a:r>
            <a:endParaRPr sz="2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2588700" y="172650"/>
            <a:ext cx="39666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lt1"/>
                </a:solidFill>
              </a:rPr>
              <a:t>Projetos sociais</a:t>
            </a:r>
            <a:endParaRPr sz="4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309600" y="1328050"/>
            <a:ext cx="8524800" cy="32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300"/>
              <a:buFont typeface="Arial"/>
              <a:buChar char="●"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É necessário entender que apesar dos benefícios que os projetos sociais trazem, eles não podem substituir as obrigatoriedades do Estado. Eles devem servir como um 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auxílio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para garantir os direitos sociais, mas é necessário cautela para que não façam desaparecer a necessidade de uma mudança completa no sistema.</a:t>
            </a:r>
            <a:endParaRPr sz="2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2591700" y="210800"/>
            <a:ext cx="3960600" cy="1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solidFill>
                  <a:schemeClr val="lt1"/>
                </a:solidFill>
              </a:rPr>
              <a:t>Projetos sociais</a:t>
            </a:r>
            <a:endParaRPr sz="4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138775" y="307975"/>
            <a:ext cx="1780500" cy="10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>
                <a:latin typeface="Arial"/>
                <a:ea typeface="Arial"/>
                <a:cs typeface="Arial"/>
                <a:sym typeface="Arial"/>
              </a:rPr>
              <a:t>Lazer</a:t>
            </a:r>
            <a:endParaRPr sz="4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2"/>
          <p:cNvSpPr txBox="1"/>
          <p:nvPr>
            <p:ph idx="1" type="body"/>
          </p:nvPr>
        </p:nvSpPr>
        <p:spPr>
          <a:xfrm>
            <a:off x="3257100" y="1080300"/>
            <a:ext cx="5839200" cy="29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●"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O que é?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“Dumazedier (1973) define o lazer a 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partir da não-obrigatoriedade  e c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onsidera três funções básicas que caracterizam esse tempo: o descanso, a diversão e o desenvolvimento.”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875" y="2069675"/>
            <a:ext cx="2223900" cy="22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-63225" y="769400"/>
            <a:ext cx="9207300" cy="437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pt-BR" sz="2300">
                <a:latin typeface="Arial"/>
                <a:ea typeface="Arial"/>
                <a:cs typeface="Arial"/>
                <a:sym typeface="Arial"/>
              </a:rPr>
              <a:t>Podemos observar também que dentro da definição da  palavra “lazer”, o esporte e a cultura se inserem, tendo em vista que os dois seguem as três 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funções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básicas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do lazer 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descritas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pt-BR" sz="2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Dumazedier.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Char char="●"/>
            </a:pPr>
            <a:r>
              <a:rPr lang="pt-BR" sz="2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t-BR" sz="2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Quando falamos de atividades de lazer, cabe ter em vista que fundamentalmente estamos falando de cultura, em seu sentido mais amplo. Isso é, estão plenamente imersas e articuladas com um conjunto de valores, normas, hábitos, formas de viver. Todos nós vivemos imersos e somos influenciados por culturas diversas que se entrelaçam.”</a:t>
            </a:r>
            <a:endParaRPr sz="23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200">
                <a:solidFill>
                  <a:srgbClr val="FFFFFF"/>
                </a:solidFill>
              </a:rPr>
              <a:t>(MELO, 2008)</a:t>
            </a:r>
            <a:endParaRPr sz="2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3781350" y="63250"/>
            <a:ext cx="15813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solidFill>
                  <a:schemeClr val="lt1"/>
                </a:solidFill>
              </a:rPr>
              <a:t>Lazer</a:t>
            </a:r>
            <a:endParaRPr b="1" sz="4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88500" y="1254750"/>
            <a:ext cx="8967000" cy="263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Char char="●"/>
            </a:pPr>
            <a:r>
              <a:rPr lang="pt-BR" sz="2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t-BR" sz="2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 bastante discutido, na literatura especializada, o grau de influência de alguns indicadores. tais como idade, renda, nível de educação, entre outras variáveis que podem influenciar o acesso e o sucesso de uma pessoa dentro no lazer. Todos esses fatores exercem alguma influência na adesão ao lazer.”</a:t>
            </a:r>
            <a:endParaRPr sz="23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BRAMANTE (1998)</a:t>
            </a:r>
            <a:endParaRPr b="1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/>
          <p:nvPr/>
        </p:nvSpPr>
        <p:spPr>
          <a:xfrm>
            <a:off x="3712800" y="115950"/>
            <a:ext cx="1718400" cy="9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solidFill>
                  <a:schemeClr val="lt1"/>
                </a:solidFill>
              </a:rPr>
              <a:t>Lazer</a:t>
            </a:r>
            <a:endParaRPr b="1" sz="4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