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88" r:id="rId4"/>
    <p:sldId id="289" r:id="rId5"/>
    <p:sldId id="290" r:id="rId6"/>
    <p:sldId id="265" r:id="rId7"/>
    <p:sldId id="266" r:id="rId8"/>
    <p:sldId id="267" r:id="rId9"/>
    <p:sldId id="269" r:id="rId10"/>
    <p:sldId id="268" r:id="rId11"/>
    <p:sldId id="275" r:id="rId12"/>
    <p:sldId id="276" r:id="rId13"/>
    <p:sldId id="277" r:id="rId14"/>
    <p:sldId id="278" r:id="rId15"/>
    <p:sldId id="279" r:id="rId16"/>
    <p:sldId id="280" r:id="rId17"/>
    <p:sldId id="283" r:id="rId18"/>
    <p:sldId id="282" r:id="rId19"/>
    <p:sldId id="281" r:id="rId20"/>
    <p:sldId id="284" r:id="rId21"/>
    <p:sldId id="285" r:id="rId22"/>
    <p:sldId id="286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4F4"/>
    <a:srgbClr val="FA9F72"/>
    <a:srgbClr val="FA80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B88F-DB9F-43D5-988B-F482F9BBC420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82F4825-50AC-4DC1-82F1-3547BF76B9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6736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B88F-DB9F-43D5-988B-F482F9BBC420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82F4825-50AC-4DC1-82F1-3547BF76B9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881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B88F-DB9F-43D5-988B-F482F9BBC420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82F4825-50AC-4DC1-82F1-3547BF76B9EF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1383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B88F-DB9F-43D5-988B-F482F9BBC420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2F4825-50AC-4DC1-82F1-3547BF76B9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7100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B88F-DB9F-43D5-988B-F482F9BBC420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2F4825-50AC-4DC1-82F1-3547BF76B9EF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36368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B88F-DB9F-43D5-988B-F482F9BBC420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2F4825-50AC-4DC1-82F1-3547BF76B9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8003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B88F-DB9F-43D5-988B-F482F9BBC420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F4825-50AC-4DC1-82F1-3547BF76B9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4239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B88F-DB9F-43D5-988B-F482F9BBC420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F4825-50AC-4DC1-82F1-3547BF76B9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96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B88F-DB9F-43D5-988B-F482F9BBC420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F4825-50AC-4DC1-82F1-3547BF76B9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965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B88F-DB9F-43D5-988B-F482F9BBC420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82F4825-50AC-4DC1-82F1-3547BF76B9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8959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B88F-DB9F-43D5-988B-F482F9BBC420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82F4825-50AC-4DC1-82F1-3547BF76B9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936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B88F-DB9F-43D5-988B-F482F9BBC420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82F4825-50AC-4DC1-82F1-3547BF76B9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401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B88F-DB9F-43D5-988B-F482F9BBC420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F4825-50AC-4DC1-82F1-3547BF76B9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718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B88F-DB9F-43D5-988B-F482F9BBC420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F4825-50AC-4DC1-82F1-3547BF76B9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494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B88F-DB9F-43D5-988B-F482F9BBC420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F4825-50AC-4DC1-82F1-3547BF76B9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0192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B88F-DB9F-43D5-988B-F482F9BBC420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2F4825-50AC-4DC1-82F1-3547BF76B9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6840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lumMod val="5000"/>
                <a:lumOff val="95000"/>
              </a:schemeClr>
            </a:gs>
            <a:gs pos="17000">
              <a:schemeClr val="bg1"/>
            </a:gs>
            <a:gs pos="0">
              <a:srgbClr val="FA9F7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CB88F-DB9F-43D5-988B-F482F9BBC420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82F4825-50AC-4DC1-82F1-3547BF76B9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7322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2" y="2149916"/>
            <a:ext cx="11176000" cy="1584239"/>
          </a:xfrm>
        </p:spPr>
        <p:txBody>
          <a:bodyPr>
            <a:normAutofit/>
          </a:bodyPr>
          <a:lstStyle/>
          <a:p>
            <a:pPr algn="ctr"/>
            <a:r>
              <a:rPr lang="pt-BR" sz="4700" dirty="0">
                <a:solidFill>
                  <a:schemeClr val="tx1"/>
                </a:solidFill>
              </a:rPr>
              <a:t>Projeto </a:t>
            </a:r>
            <a:r>
              <a:rPr lang="pt-BR" sz="4700" dirty="0" smtClean="0">
                <a:solidFill>
                  <a:schemeClr val="tx1"/>
                </a:solidFill>
              </a:rPr>
              <a:t>ELO</a:t>
            </a:r>
            <a:br>
              <a:rPr lang="pt-BR" sz="4700" dirty="0" smtClean="0">
                <a:solidFill>
                  <a:schemeClr val="tx1"/>
                </a:solidFill>
              </a:rPr>
            </a:br>
            <a:r>
              <a:rPr lang="pt-BR" sz="4000" dirty="0" smtClean="0">
                <a:solidFill>
                  <a:schemeClr val="tx1"/>
                </a:solidFill>
              </a:rPr>
              <a:t>Esporte e Lazer Ouro-pretano</a:t>
            </a:r>
            <a:r>
              <a:rPr lang="pt-BR" sz="4700" dirty="0" smtClean="0">
                <a:solidFill>
                  <a:schemeClr val="tx1"/>
                </a:solidFill>
              </a:rPr>
              <a:t> </a:t>
            </a:r>
            <a:endParaRPr lang="pt-BR" sz="4700" dirty="0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240972" y="317401"/>
            <a:ext cx="965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/>
              <a:t>UFOP – Universidade Federal de Ouro Preto</a:t>
            </a:r>
          </a:p>
          <a:p>
            <a:pPr algn="ctr"/>
            <a:r>
              <a:rPr lang="pt-BR" sz="2200" dirty="0" smtClean="0"/>
              <a:t>EEF – Escola de Educação Física</a:t>
            </a:r>
          </a:p>
          <a:p>
            <a:pPr algn="ctr"/>
            <a:r>
              <a:rPr lang="pt-BR" sz="2200" dirty="0" smtClean="0"/>
              <a:t>LAGEP – Laboratório de Lazer, Gestão e Política</a:t>
            </a:r>
            <a:endParaRPr lang="pt-BR" sz="22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787" b="89894" l="9302" r="89922">
                        <a14:foregroundMark x1="15504" y1="4787" x2="79070" y2="5319"/>
                        <a14:foregroundMark x1="19380" y1="69681" x2="77519" y2="80851"/>
                        <a14:backgroundMark x1="93798" y1="59043" x2="93798" y2="16489"/>
                        <a14:backgroundMark x1="3876" y1="16489" x2="3101" y2="66489"/>
                        <a14:backgroundMark x1="13178" y1="63298" x2="83721" y2="64362"/>
                        <a14:backgroundMark x1="86822" y1="63830" x2="86822" y2="63830"/>
                        <a14:backgroundMark x1="88372" y1="5319" x2="88372" y2="2872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8183" y="54853"/>
            <a:ext cx="1240972" cy="180854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62153" y="86133"/>
            <a:ext cx="1359526" cy="1627773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950" b="95779" l="6250" r="95156">
                        <a14:foregroundMark x1="66016" y1="57186" x2="93281" y2="14171"/>
                        <a14:foregroundMark x1="16484" y1="21106" x2="10469" y2="57990"/>
                        <a14:foregroundMark x1="6797" y1="45025" x2="7422" y2="45025"/>
                        <a14:foregroundMark x1="7422" y1="44824" x2="62344" y2="53769"/>
                        <a14:foregroundMark x1="31406" y1="71457" x2="63672" y2="38492"/>
                        <a14:foregroundMark x1="57813" y1="73166" x2="58672" y2="52462"/>
                        <a14:foregroundMark x1="9531" y1="55779" x2="41953" y2="54271"/>
                        <a14:foregroundMark x1="66563" y1="46030" x2="80703" y2="19095"/>
                        <a14:foregroundMark x1="65938" y1="46734" x2="61719" y2="55678"/>
                        <a14:foregroundMark x1="58594" y1="49749" x2="65625" y2="47538"/>
                        <a14:foregroundMark x1="49375" y1="56985" x2="57813" y2="55276"/>
                        <a14:foregroundMark x1="37344" y1="77688" x2="33906" y2="56784"/>
                        <a14:foregroundMark x1="33438" y1="65226" x2="34688" y2="75377"/>
                        <a14:foregroundMark x1="39688" y1="75176" x2="42422" y2="62513"/>
                        <a14:foregroundMark x1="7734" y1="40503" x2="17578" y2="24623"/>
                        <a14:foregroundMark x1="34766" y1="52261" x2="34766" y2="52261"/>
                        <a14:backgroundMark x1="11875" y1="54171" x2="20156" y2="41709"/>
                        <a14:backgroundMark x1="10156" y1="50452" x2="16797" y2="43518"/>
                        <a14:backgroundMark x1="13516" y1="44824" x2="13516" y2="44824"/>
                        <a14:backgroundMark x1="12422" y1="57286" x2="12422" y2="57286"/>
                        <a14:backgroundMark x1="11875" y1="57085" x2="12422" y2="45025"/>
                        <a14:backgroundMark x1="31016" y1="47739" x2="28125" y2="51658"/>
                        <a14:backgroundMark x1="17109" y1="47739" x2="31484" y2="49950"/>
                        <a14:backgroundMark x1="31016" y1="51859" x2="35078" y2="48342"/>
                        <a14:backgroundMark x1="57109" y1="43518" x2="51719" y2="56884"/>
                        <a14:backgroundMark x1="50469" y1="55377" x2="57109" y2="41407"/>
                        <a14:backgroundMark x1="52266" y1="56884" x2="56406" y2="52462"/>
                        <a14:backgroundMark x1="65547" y1="40000" x2="60625" y2="48945"/>
                        <a14:backgroundMark x1="33594" y1="58492" x2="39922" y2="53367"/>
                        <a14:backgroundMark x1="44141" y1="56281" x2="47188" y2="53568"/>
                        <a14:backgroundMark x1="35078" y1="53769" x2="39297" y2="53769"/>
                        <a14:backgroundMark x1="10000" y1="51457" x2="13203" y2="5748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8183" y="5219845"/>
            <a:ext cx="2005577" cy="1559023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13458" y="5875418"/>
            <a:ext cx="1857414" cy="580441"/>
          </a:xfrm>
          <a:prstGeom prst="rect">
            <a:avLst/>
          </a:prstGeom>
        </p:spPr>
      </p:pic>
      <p:sp>
        <p:nvSpPr>
          <p:cNvPr id="15" name="CaixaDeTexto 14"/>
          <p:cNvSpPr txBox="1"/>
          <p:nvPr/>
        </p:nvSpPr>
        <p:spPr>
          <a:xfrm>
            <a:off x="1240971" y="4458675"/>
            <a:ext cx="66927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100" dirty="0" smtClean="0"/>
              <a:t>Apresentação: Pedro Claver Barcelos de Miranda</a:t>
            </a:r>
          </a:p>
          <a:p>
            <a:r>
              <a:rPr lang="pt-BR" sz="2100" dirty="0" smtClean="0"/>
              <a:t>Coordenador: Bruno Ocelli Ungheri</a:t>
            </a:r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392220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9960" y="677898"/>
            <a:ext cx="9684240" cy="128089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Metodologia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59960" y="1958788"/>
            <a:ext cx="9684240" cy="4495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O Projeto ELO tem como base o âmbito do esporte e do lazer, apontando assim, uma relação indissociável com os saberes e competências tratados nos cursos de Licenciatura e Bacharelado em Educação Física ofertados pela EEFUFOP. Não obstante, o Projeto guarda relações com diferentes áreas de conhecimento pertinentes para a promoção de parcerias garantindo, assim, um trabalho </a:t>
            </a:r>
            <a:r>
              <a:rPr lang="pt-BR" sz="2000" dirty="0" err="1" smtClean="0">
                <a:solidFill>
                  <a:schemeClr val="tx1"/>
                </a:solidFill>
              </a:rPr>
              <a:t>multidiciplinar</a:t>
            </a:r>
            <a:r>
              <a:rPr lang="pt-BR" sz="2000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</a:rPr>
              <a:t>Sendo assim, assume-se o Projeto ELO como ação </a:t>
            </a:r>
            <a:r>
              <a:rPr lang="pt-BR" sz="2000" dirty="0" err="1">
                <a:solidFill>
                  <a:schemeClr val="tx1"/>
                </a:solidFill>
              </a:rPr>
              <a:t>extensionista</a:t>
            </a:r>
            <a:r>
              <a:rPr lang="pt-BR" sz="2000" dirty="0">
                <a:solidFill>
                  <a:schemeClr val="tx1"/>
                </a:solidFill>
              </a:rPr>
              <a:t> multidisciplinar, com desdobramentos de ensino e pesquisa sob gestão da EEFUFOP</a:t>
            </a:r>
            <a:r>
              <a:rPr lang="pt-BR" sz="2000" dirty="0" smtClean="0">
                <a:solidFill>
                  <a:schemeClr val="tx1"/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Cabe ressaltar</a:t>
            </a:r>
            <a:r>
              <a:rPr lang="pt-BR" sz="2000" dirty="0">
                <a:solidFill>
                  <a:schemeClr val="tx1"/>
                </a:solidFill>
              </a:rPr>
              <a:t>, ainda, que a tríade gerencial do projeto se complementa pela participação efetiva dos órgãos gestores municipais e das entidades representativas da sociedade civil de Ouro Preto e seus distritos. Para tal, propõe-se o </a:t>
            </a:r>
            <a:r>
              <a:rPr lang="pt-BR" sz="2000" dirty="0" smtClean="0">
                <a:solidFill>
                  <a:schemeClr val="tx1"/>
                </a:solidFill>
              </a:rPr>
              <a:t>delineamento </a:t>
            </a:r>
            <a:r>
              <a:rPr lang="pt-BR" sz="2000" dirty="0">
                <a:solidFill>
                  <a:schemeClr val="tx1"/>
                </a:solidFill>
              </a:rPr>
              <a:t>das atividades, como exposto a seguir.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7527" y="5875418"/>
            <a:ext cx="1853345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25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9960" y="677898"/>
            <a:ext cx="9684240" cy="128089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Metodologia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59960" y="1958788"/>
            <a:ext cx="9684240" cy="4495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b="1" dirty="0" smtClean="0">
                <a:solidFill>
                  <a:schemeClr val="tx1"/>
                </a:solidFill>
              </a:rPr>
              <a:t>Ações de cunho Administrativo</a:t>
            </a:r>
          </a:p>
          <a:p>
            <a:pPr marL="0" indent="0" algn="just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Em primeiro momento, o Projeto foi submetido </a:t>
            </a:r>
            <a:r>
              <a:rPr lang="pt-BR" sz="2000" dirty="0">
                <a:solidFill>
                  <a:schemeClr val="tx1"/>
                </a:solidFill>
              </a:rPr>
              <a:t>à apreciação da Pró Reitoria de Extensão da UFOP (PROEX</a:t>
            </a:r>
            <a:r>
              <a:rPr lang="pt-BR" sz="2000" dirty="0" smtClean="0">
                <a:solidFill>
                  <a:schemeClr val="tx1"/>
                </a:solidFill>
              </a:rPr>
              <a:t>), e requerida a anuência da Prefeitura Municipal de Ouro Preto como parceira, assim como, a aprovação do Projeto pelo Comitê de Ética em Pesquisa da IES.</a:t>
            </a:r>
          </a:p>
          <a:p>
            <a:pPr marL="0" indent="0" algn="just">
              <a:buNone/>
            </a:pPr>
            <a:endParaRPr lang="pt-BR" sz="2000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7527" y="5875418"/>
            <a:ext cx="1853345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88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9960" y="677898"/>
            <a:ext cx="9684240" cy="128089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Metodologia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59960" y="1958788"/>
            <a:ext cx="9684240" cy="4495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b="1" dirty="0" smtClean="0">
                <a:solidFill>
                  <a:schemeClr val="tx1"/>
                </a:solidFill>
              </a:rPr>
              <a:t>Dimensões</a:t>
            </a:r>
          </a:p>
          <a:p>
            <a:pPr marL="0" indent="0" algn="just">
              <a:buNone/>
            </a:pPr>
            <a:endParaRPr lang="pt-BR" sz="2000" dirty="0" smtClean="0">
              <a:solidFill>
                <a:schemeClr val="tx1"/>
              </a:solidFill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</a:rPr>
              <a:t>Percurso Diagnóstico;</a:t>
            </a:r>
          </a:p>
          <a:p>
            <a:pPr algn="just"/>
            <a:r>
              <a:rPr lang="pt-BR" sz="2000" dirty="0" smtClean="0">
                <a:solidFill>
                  <a:schemeClr val="tx1"/>
                </a:solidFill>
              </a:rPr>
              <a:t>Ações Executivas;</a:t>
            </a:r>
          </a:p>
          <a:p>
            <a:pPr algn="just"/>
            <a:r>
              <a:rPr lang="pt-BR" sz="2000" dirty="0" smtClean="0">
                <a:solidFill>
                  <a:schemeClr val="tx1"/>
                </a:solidFill>
              </a:rPr>
              <a:t>Interações </a:t>
            </a:r>
            <a:r>
              <a:rPr lang="pt-BR" sz="2000" dirty="0">
                <a:solidFill>
                  <a:schemeClr val="tx1"/>
                </a:solidFill>
              </a:rPr>
              <a:t>com a </a:t>
            </a:r>
            <a:r>
              <a:rPr lang="pt-BR" sz="2000" dirty="0" smtClean="0">
                <a:solidFill>
                  <a:schemeClr val="tx1"/>
                </a:solidFill>
              </a:rPr>
              <a:t>Pesquisa;</a:t>
            </a:r>
          </a:p>
          <a:p>
            <a:pPr algn="just"/>
            <a:r>
              <a:rPr lang="pt-BR" sz="2000" dirty="0" smtClean="0">
                <a:solidFill>
                  <a:schemeClr val="tx1"/>
                </a:solidFill>
              </a:rPr>
              <a:t>Interações </a:t>
            </a:r>
            <a:r>
              <a:rPr lang="pt-BR" sz="2000" dirty="0">
                <a:solidFill>
                  <a:schemeClr val="tx1"/>
                </a:solidFill>
              </a:rPr>
              <a:t>com o </a:t>
            </a:r>
            <a:r>
              <a:rPr lang="pt-BR" sz="2000" dirty="0" smtClean="0">
                <a:solidFill>
                  <a:schemeClr val="tx1"/>
                </a:solidFill>
              </a:rPr>
              <a:t>Ensino.</a:t>
            </a:r>
            <a:endParaRPr lang="pt-BR" sz="2000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7527" y="5875418"/>
            <a:ext cx="1853345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78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9960" y="677898"/>
            <a:ext cx="9684240" cy="128089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Metodologia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59960" y="1958788"/>
            <a:ext cx="9684240" cy="4495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b="1" dirty="0">
                <a:solidFill>
                  <a:schemeClr val="tx1"/>
                </a:solidFill>
              </a:rPr>
              <a:t>Percurso </a:t>
            </a:r>
            <a:r>
              <a:rPr lang="pt-BR" sz="2000" b="1" dirty="0" smtClean="0">
                <a:solidFill>
                  <a:schemeClr val="tx1"/>
                </a:solidFill>
              </a:rPr>
              <a:t>Diagnóstico:</a:t>
            </a:r>
          </a:p>
          <a:p>
            <a:pPr marL="0" indent="0" algn="just">
              <a:buNone/>
            </a:pPr>
            <a:endParaRPr lang="pt-BR" sz="20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Se </a:t>
            </a:r>
            <a:r>
              <a:rPr lang="pt-BR" sz="2000" dirty="0">
                <a:solidFill>
                  <a:schemeClr val="tx1"/>
                </a:solidFill>
              </a:rPr>
              <a:t>refere à compreensão do contexto a ser explorado pelo Projeto ELO e orientará todas as demais etapas. Será realizado um diagnóstico das políticas de esporte e lazer em desenvolvimento pelo município</a:t>
            </a:r>
            <a:r>
              <a:rPr lang="pt-BR" sz="2000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Aliado a </a:t>
            </a:r>
            <a:r>
              <a:rPr lang="pt-BR" sz="2000" dirty="0">
                <a:solidFill>
                  <a:schemeClr val="tx1"/>
                </a:solidFill>
              </a:rPr>
              <a:t>visitas de campo, segmentadas pelas regiões da cidade, na intenção de elencar os equipamentos públicos de esporte e lazer disponíveis à população. </a:t>
            </a:r>
            <a:r>
              <a:rPr lang="pt-BR" sz="2000" dirty="0" smtClean="0">
                <a:solidFill>
                  <a:schemeClr val="tx1"/>
                </a:solidFill>
              </a:rPr>
              <a:t>Cabe </a:t>
            </a:r>
            <a:r>
              <a:rPr lang="pt-BR" sz="2000" dirty="0">
                <a:solidFill>
                  <a:schemeClr val="tx1"/>
                </a:solidFill>
              </a:rPr>
              <a:t>mencionar que, além de uma abordagem quantitativa, também será objeto de análise o estado de manutenção e uso dos aspectos em vista.</a:t>
            </a:r>
            <a:endParaRPr lang="pt-BR" sz="20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7527" y="5875418"/>
            <a:ext cx="1853345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92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9960" y="677898"/>
            <a:ext cx="9684240" cy="128089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Metodologia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59960" y="1958788"/>
            <a:ext cx="9684240" cy="44958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000" b="1" dirty="0">
                <a:solidFill>
                  <a:schemeClr val="tx1"/>
                </a:solidFill>
              </a:rPr>
              <a:t>Ações </a:t>
            </a:r>
            <a:r>
              <a:rPr lang="pt-BR" sz="2000" b="1" dirty="0" smtClean="0">
                <a:solidFill>
                  <a:schemeClr val="tx1"/>
                </a:solidFill>
              </a:rPr>
              <a:t>Executivas:</a:t>
            </a:r>
          </a:p>
          <a:p>
            <a:pPr marL="0" indent="0" algn="just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Serão </a:t>
            </a:r>
            <a:r>
              <a:rPr lang="pt-BR" sz="2000" dirty="0">
                <a:solidFill>
                  <a:schemeClr val="tx1"/>
                </a:solidFill>
              </a:rPr>
              <a:t>propostas oficinas práticas para diferentes regiões e públicos da cidade. Seu monitoramento será realizado por reuniões semanais de avaliação pedagógica e </a:t>
            </a:r>
            <a:r>
              <a:rPr lang="pt-BR" sz="2000" dirty="0" smtClean="0">
                <a:solidFill>
                  <a:schemeClr val="tx1"/>
                </a:solidFill>
              </a:rPr>
              <a:t>metodológica.</a:t>
            </a:r>
          </a:p>
          <a:p>
            <a:pPr marL="0" indent="0" algn="just">
              <a:buNone/>
            </a:pPr>
            <a:endParaRPr lang="pt-BR" sz="20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</a:rPr>
              <a:t>Destaca-se que as atividades propostas não se limitarão às práticas sociais hegemônicas, como o esporte institucionalizado e as ginásticas coletivas. Além delas, também serão focalizadas ações que reforcem a cultura local, tanto aquelas ligadas à Educação Física, quanto as que se aproximam dos saberes no campo das Artes Cênicas, Museologia, Música, Pedagogia e Turismo. </a:t>
            </a:r>
            <a:r>
              <a:rPr lang="pt-BR" sz="2000" dirty="0" smtClean="0">
                <a:solidFill>
                  <a:schemeClr val="tx1"/>
                </a:solidFill>
              </a:rPr>
              <a:t>As </a:t>
            </a:r>
            <a:r>
              <a:rPr lang="pt-BR" sz="2000" dirty="0">
                <a:solidFill>
                  <a:schemeClr val="tx1"/>
                </a:solidFill>
              </a:rPr>
              <a:t>oficinas contarão com os equipamentos públicos, bem como os materiais disponíveis na Prefeitura e na UFOP.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7527" y="5875418"/>
            <a:ext cx="1853345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13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9960" y="677898"/>
            <a:ext cx="9684240" cy="128089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Metodologia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59960" y="1958788"/>
            <a:ext cx="9684240" cy="4495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b="1" dirty="0">
                <a:solidFill>
                  <a:schemeClr val="tx1"/>
                </a:solidFill>
              </a:rPr>
              <a:t>Interações com a </a:t>
            </a:r>
            <a:r>
              <a:rPr lang="pt-BR" sz="2000" b="1" dirty="0" smtClean="0">
                <a:solidFill>
                  <a:schemeClr val="tx1"/>
                </a:solidFill>
              </a:rPr>
              <a:t>Pesquisa:</a:t>
            </a:r>
          </a:p>
          <a:p>
            <a:pPr marL="0" indent="0" algn="just">
              <a:buNone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</a:rPr>
              <a:t>Desde o início das atividades, serão coletados e sistematizados dados que possam fornecer subsídios ao desenvolvimento de pesquisas relacionadas às intervenções propostas pelo Projeto ELO. É relevante mencionar que bolsistas e voluntários ligados à EEFUFOP terão como responsabilidade a execução de um projeto de pesquisa vinculado ao projeto</a:t>
            </a:r>
            <a:r>
              <a:rPr lang="pt-BR" sz="2000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</a:rPr>
              <a:t>Os voluntários envolvidos com outros cursos, poderão indicar pesquisas com interfaces ao projeto, inclusive realizando parcerias com outros docentes da IES. Por fim, observando as condições do cenário político e institucional em vigência, o Projeto ELO será submetido às diferentes agências de fomento à pesquisa, na tentativa de qualificar e ampliar suas ações.</a:t>
            </a:r>
            <a:endParaRPr lang="pt-BR" sz="20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7527" y="5875418"/>
            <a:ext cx="1853345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13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9960" y="677898"/>
            <a:ext cx="9684240" cy="128089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Metodologia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59960" y="1958788"/>
            <a:ext cx="9684240" cy="4495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b="1" dirty="0">
                <a:solidFill>
                  <a:schemeClr val="tx1"/>
                </a:solidFill>
              </a:rPr>
              <a:t>Interações com o </a:t>
            </a:r>
            <a:r>
              <a:rPr lang="pt-BR" sz="2000" b="1" dirty="0" smtClean="0">
                <a:solidFill>
                  <a:schemeClr val="tx1"/>
                </a:solidFill>
              </a:rPr>
              <a:t>Ensino:</a:t>
            </a:r>
          </a:p>
          <a:p>
            <a:pPr marL="0" indent="0" algn="just">
              <a:buNone/>
            </a:pPr>
            <a:endParaRPr lang="pt-BR" sz="20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</a:rPr>
              <a:t>Diante da metodologia de trabalho mencionada, são perceptíveis interfaces diretas do projeto com as disciplinas “Políticas Públicas de Esporte e Lazer” (EFD161) e “Planejamento, Gestão de Eventos e Competições” (EFD162). Logo, os membros do projeto, em articulação com os docentes responsáveis pelos referidos encargos, atuarão como multiplicadores na consolidação dos saberes que emergirão das interações provocadas pelo Projeto ELO.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7527" y="5875418"/>
            <a:ext cx="1853345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0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9960" y="677898"/>
            <a:ext cx="9684240" cy="128089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Metodologia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59960" y="1958788"/>
            <a:ext cx="9684240" cy="4495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</a:rPr>
              <a:t>Para tal, serão </a:t>
            </a:r>
            <a:r>
              <a:rPr lang="pt-BR" sz="2000" dirty="0" smtClean="0">
                <a:solidFill>
                  <a:schemeClr val="tx1"/>
                </a:solidFill>
              </a:rPr>
              <a:t>realizados três eventos.</a:t>
            </a:r>
          </a:p>
          <a:p>
            <a:pPr marL="0" indent="0" algn="just">
              <a:buNone/>
            </a:pPr>
            <a:endParaRPr lang="pt-BR" sz="20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</a:rPr>
              <a:t>Uma ação será executada na EEFUFOP, destinada à comunidade acadêmica, nos moldes de um Seminário. </a:t>
            </a:r>
            <a:endParaRPr lang="pt-BR" sz="20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O </a:t>
            </a:r>
            <a:r>
              <a:rPr lang="pt-BR" sz="2000" dirty="0">
                <a:solidFill>
                  <a:schemeClr val="tx1"/>
                </a:solidFill>
              </a:rPr>
              <a:t>segundo evento focalizará a população beneficiada pelos projetos executados, tendo como tipologia um Festival Cultural</a:t>
            </a:r>
            <a:r>
              <a:rPr lang="pt-BR" sz="2000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</a:rPr>
              <a:t>Destaca-se, ainda, a realização mensal de mesas redondas nas disciplinas EDF 161 e EFD 162, em que bolsistas e voluntários compartilharão com os demais colegas, relatos de experiências vividas no projeto. Nessa esteira, é imperativo reiterar a intenção de se estabelecer ações conjuntas com outras disciplinas da matriz curricular em vigor nos cursos de Educação Física (Matriz 3).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7527" y="5875418"/>
            <a:ext cx="1853345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02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9960" y="677898"/>
            <a:ext cx="9684240" cy="128089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Avaliação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59960" y="1958788"/>
            <a:ext cx="9684240" cy="4495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</a:rPr>
              <a:t>A avaliação do Projeto ELO será multifacetada, em função das diferentes iniciativas por ele planejadas. </a:t>
            </a:r>
            <a:endParaRPr lang="pt-BR" sz="20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tx1"/>
              </a:solidFill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</a:rPr>
              <a:t>Reuniões de monitoramento;</a:t>
            </a:r>
          </a:p>
          <a:p>
            <a:pPr algn="just"/>
            <a:r>
              <a:rPr lang="pt-BR" sz="2000" dirty="0" smtClean="0">
                <a:solidFill>
                  <a:schemeClr val="tx1"/>
                </a:solidFill>
              </a:rPr>
              <a:t>Reuniões </a:t>
            </a:r>
            <a:r>
              <a:rPr lang="pt-BR" sz="2000" dirty="0">
                <a:solidFill>
                  <a:schemeClr val="tx1"/>
                </a:solidFill>
              </a:rPr>
              <a:t>de planejamento metodológico e pedagógico </a:t>
            </a:r>
            <a:r>
              <a:rPr lang="pt-BR" sz="2000" dirty="0" smtClean="0">
                <a:solidFill>
                  <a:schemeClr val="tx1"/>
                </a:solidFill>
              </a:rPr>
              <a:t>semanais;</a:t>
            </a:r>
          </a:p>
          <a:p>
            <a:pPr algn="just"/>
            <a:r>
              <a:rPr lang="pt-BR" sz="2000" dirty="0" smtClean="0">
                <a:solidFill>
                  <a:schemeClr val="tx1"/>
                </a:solidFill>
              </a:rPr>
              <a:t>Relatórios mensais;</a:t>
            </a:r>
          </a:p>
          <a:p>
            <a:pPr algn="just"/>
            <a:r>
              <a:rPr lang="pt-BR" sz="2000" dirty="0" smtClean="0">
                <a:solidFill>
                  <a:schemeClr val="tx1"/>
                </a:solidFill>
              </a:rPr>
              <a:t>Relatório </a:t>
            </a:r>
            <a:r>
              <a:rPr lang="pt-BR" sz="2000" dirty="0">
                <a:solidFill>
                  <a:schemeClr val="tx1"/>
                </a:solidFill>
              </a:rPr>
              <a:t>analítico sobre os resultados do Projeto </a:t>
            </a:r>
            <a:r>
              <a:rPr lang="pt-BR" sz="2000" dirty="0" smtClean="0">
                <a:solidFill>
                  <a:schemeClr val="tx1"/>
                </a:solidFill>
              </a:rPr>
              <a:t>ELO;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</a:rPr>
              <a:t>Sistema Municipal de Esporte e </a:t>
            </a:r>
            <a:r>
              <a:rPr lang="pt-BR" sz="2000" dirty="0" smtClean="0">
                <a:solidFill>
                  <a:schemeClr val="tx1"/>
                </a:solidFill>
              </a:rPr>
              <a:t>Lazer*.</a:t>
            </a:r>
            <a:endParaRPr lang="pt-BR" sz="2000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7527" y="5875418"/>
            <a:ext cx="1853345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22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9960" y="677898"/>
            <a:ext cx="9684240" cy="128089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Plano de Metas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59960" y="1958788"/>
            <a:ext cx="9684240" cy="44958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</a:rPr>
              <a:t>Com apoio nas ações executivas do Projeto ELO, ao final dos 10 primeiros meses projeta-se o alcance dos seguintes resultados:</a:t>
            </a:r>
          </a:p>
          <a:p>
            <a:pPr algn="just"/>
            <a:r>
              <a:rPr lang="pt-BR" sz="2000" dirty="0" smtClean="0">
                <a:solidFill>
                  <a:schemeClr val="tx1"/>
                </a:solidFill>
              </a:rPr>
              <a:t>Confecção </a:t>
            </a:r>
            <a:r>
              <a:rPr lang="pt-BR" sz="2000" dirty="0">
                <a:solidFill>
                  <a:schemeClr val="tx1"/>
                </a:solidFill>
              </a:rPr>
              <a:t>de 1 relatório diagnóstico das políticas púbicas de esporte e lazer desenvolvidas em Ouro Preto e seus distritos;</a:t>
            </a:r>
          </a:p>
          <a:p>
            <a:pPr algn="just"/>
            <a:r>
              <a:rPr lang="pt-BR" sz="2000" dirty="0" smtClean="0">
                <a:solidFill>
                  <a:schemeClr val="tx1"/>
                </a:solidFill>
              </a:rPr>
              <a:t>Confecção </a:t>
            </a:r>
            <a:r>
              <a:rPr lang="pt-BR" sz="2000" dirty="0">
                <a:solidFill>
                  <a:schemeClr val="tx1"/>
                </a:solidFill>
              </a:rPr>
              <a:t>de 1 relatório diagnóstico dos equipamentos de esporte e lazer disponíveis em Ouro Preto e seus distritos;</a:t>
            </a:r>
          </a:p>
          <a:p>
            <a:pPr algn="just"/>
            <a:r>
              <a:rPr lang="pt-BR" sz="2000" dirty="0" smtClean="0">
                <a:solidFill>
                  <a:schemeClr val="tx1"/>
                </a:solidFill>
              </a:rPr>
              <a:t>Execução </a:t>
            </a:r>
            <a:r>
              <a:rPr lang="pt-BR" sz="2000" dirty="0">
                <a:solidFill>
                  <a:schemeClr val="tx1"/>
                </a:solidFill>
              </a:rPr>
              <a:t>de, no mínimo, 8 oficinas sistemáticas de esporte e lazer, distribuídas pelas diferentes regiões de Ouro Preto e seus distritos;</a:t>
            </a:r>
          </a:p>
          <a:p>
            <a:pPr algn="just"/>
            <a:r>
              <a:rPr lang="pt-BR" sz="2000" dirty="0" smtClean="0">
                <a:solidFill>
                  <a:schemeClr val="tx1"/>
                </a:solidFill>
              </a:rPr>
              <a:t>Publicação </a:t>
            </a:r>
            <a:r>
              <a:rPr lang="pt-BR" sz="2000" dirty="0">
                <a:solidFill>
                  <a:schemeClr val="tx1"/>
                </a:solidFill>
              </a:rPr>
              <a:t>de, no mínimo, 2 artigos científicos provenientes de pesquisas desenvolvidas tendo o Projeto ELO como objeto de análise;</a:t>
            </a:r>
          </a:p>
          <a:p>
            <a:pPr algn="just"/>
            <a:r>
              <a:rPr lang="pt-BR" sz="2000" dirty="0" smtClean="0">
                <a:solidFill>
                  <a:schemeClr val="tx1"/>
                </a:solidFill>
              </a:rPr>
              <a:t>Realização </a:t>
            </a:r>
            <a:r>
              <a:rPr lang="pt-BR" sz="2000" dirty="0">
                <a:solidFill>
                  <a:schemeClr val="tx1"/>
                </a:solidFill>
              </a:rPr>
              <a:t>de 3 eventos, sendo um Seminário de Políticas Públicas, um Festival Cultural e 9 edições da “Mesa Redonda: o esporte e o lazer da cidade</a:t>
            </a:r>
            <a:r>
              <a:rPr lang="pt-BR" sz="2000" dirty="0" smtClean="0">
                <a:solidFill>
                  <a:schemeClr val="tx1"/>
                </a:solidFill>
              </a:rPr>
              <a:t>”.</a:t>
            </a:r>
            <a:endParaRPr lang="pt-BR" sz="2000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7527" y="5875418"/>
            <a:ext cx="1853345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22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9960" y="677898"/>
            <a:ext cx="9684240" cy="128089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Política pública e seu papel na sociedade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59960" y="1958788"/>
            <a:ext cx="8379875" cy="3777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</a:rPr>
              <a:t>A política é uma atividade que envolve a natureza pública e simbólica do poder e, quando bem exercida, relaciona-se à disputa de ideias e concepções no espaço público (VAZ, 2001</a:t>
            </a:r>
            <a:r>
              <a:rPr lang="pt-BR" sz="2000" dirty="0" smtClean="0">
                <a:solidFill>
                  <a:schemeClr val="tx1"/>
                </a:solidFill>
              </a:rPr>
              <a:t>).</a:t>
            </a:r>
          </a:p>
          <a:p>
            <a:pPr marL="0" indent="0" algn="just">
              <a:buNone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As políticas públicas devem ter por objetivo a materialização de ações voltadas ao interesse público orientadas por princípios de igualdade e justiça.</a:t>
            </a:r>
          </a:p>
          <a:p>
            <a:pPr marL="0" indent="0" algn="just">
              <a:buNone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Trata-se de um pacto social entre </a:t>
            </a:r>
            <a:r>
              <a:rPr lang="pt-BR" sz="2000" dirty="0" smtClean="0">
                <a:solidFill>
                  <a:schemeClr val="tx1"/>
                </a:solidFill>
              </a:rPr>
              <a:t>múltiplas instituições que </a:t>
            </a:r>
            <a:r>
              <a:rPr lang="pt-BR" sz="2000" dirty="0" smtClean="0">
                <a:solidFill>
                  <a:schemeClr val="tx1"/>
                </a:solidFill>
              </a:rPr>
              <a:t>visa o desenvolvimento da qualidade de vida dos cidadãos.</a:t>
            </a:r>
            <a:endParaRPr lang="pt-BR" sz="2000" dirty="0">
              <a:solidFill>
                <a:schemeClr val="tx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7527" y="5875418"/>
            <a:ext cx="1853345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29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7527" y="5875418"/>
            <a:ext cx="1853345" cy="57917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9960" y="677898"/>
            <a:ext cx="9684240" cy="128089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Referências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59960" y="1958788"/>
            <a:ext cx="9684240" cy="44958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</a:rPr>
              <a:t>ARETCHE, M. T. S. Políticas sociais no Brasil: descentralização em um Estado federativo. Revista Brasileira de Ciências Sociais, v. 14, n. 40, 1999, p. 111 – 141.</a:t>
            </a:r>
          </a:p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</a:rPr>
              <a:t>DAL PAI, L. Pesquisa sobre a influência dos consumidores frente à responsabilidade social empresarial. Universo: Rio de Janeiro, 2007.</a:t>
            </a:r>
          </a:p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</a:rPr>
              <a:t>GUINMARAES, M. C. L. O debate sobre a descentralização de políticas públicas: um balanço bibliográfico. Organ. Soc.: Salvador,  v. 9, n. 23, p. 1-17,  </a:t>
            </a:r>
            <a:r>
              <a:rPr lang="pt-BR" sz="2000" dirty="0" err="1">
                <a:solidFill>
                  <a:schemeClr val="tx1"/>
                </a:solidFill>
              </a:rPr>
              <a:t>Apr</a:t>
            </a:r>
            <a:r>
              <a:rPr lang="pt-BR" sz="2000" dirty="0">
                <a:solidFill>
                  <a:schemeClr val="tx1"/>
                </a:solidFill>
              </a:rPr>
              <a:t>.  2002.</a:t>
            </a:r>
          </a:p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</a:rPr>
              <a:t>ROSA, M. C. Equipamentos de Lazer e Esporte de Ouro Preto: contribuições para as políticas públicas. Editora UFMG: Belo Horizonte, 2017.</a:t>
            </a:r>
          </a:p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</a:rPr>
              <a:t>SCHMITZ, A. JULIANI, D. P. DANDOLINI, G. A. SOUZA, J. A. HEERDT, M. L. A inovação e o empreendedorismo e sua relação com o ensino, a pesquisa e a extensão nas universidades brasileiras. XV Colóquio Internacional de Gestão Universitária - CIGU: Mar </a:t>
            </a:r>
            <a:r>
              <a:rPr lang="pt-BR" sz="2000" dirty="0" err="1">
                <a:solidFill>
                  <a:schemeClr val="tx1"/>
                </a:solidFill>
              </a:rPr>
              <a:t>del</a:t>
            </a:r>
            <a:r>
              <a:rPr lang="pt-BR" sz="2000" dirty="0">
                <a:solidFill>
                  <a:schemeClr val="tx1"/>
                </a:solidFill>
              </a:rPr>
              <a:t> Plata, 2015</a:t>
            </a:r>
            <a:r>
              <a:rPr lang="pt-BR" sz="2000" dirty="0" smtClean="0">
                <a:solidFill>
                  <a:schemeClr val="tx1"/>
                </a:solidFill>
              </a:rPr>
              <a:t>.</a:t>
            </a:r>
            <a:endParaRPr lang="pt-B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12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9960" y="677898"/>
            <a:ext cx="9684240" cy="128089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Referências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59960" y="1958788"/>
            <a:ext cx="9684240" cy="4495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</a:rPr>
              <a:t>TEIXEIRA, E. C. O papel das políticas públicas no desenvolvimento local e na transformação da realidade. AATR: Salvador. 2002.</a:t>
            </a:r>
          </a:p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</a:rPr>
              <a:t>UNGHERI, B. O. Institucionalização e municipalização das políticas sociais de esporte e lazer: o contexto do Programa Esporte e Lazer da Cidade. Tese de doutorado em Estudos do Lazer. Universidade Federal de Minas Gerais: Belo Horizonte. 241 p. 2019.</a:t>
            </a:r>
          </a:p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</a:rPr>
              <a:t>UNIVERSIDADE FEDERAL DE OURO PRETO. Plano de Desenvolvimento Institucional 2016 – 2025. Documento de Apoio: Ouro Preto, 2016.</a:t>
            </a:r>
          </a:p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</a:rPr>
              <a:t>VAZ, A. F. Políticas públicas para o esporte e o lazer em Santa Catarina: reflexões e considerações. Revista da Educação Física: Maringá, v.12, n. 1, p. 89, 2001.</a:t>
            </a:r>
          </a:p>
          <a:p>
            <a:pPr marL="0" indent="0" algn="just">
              <a:buNone/>
            </a:pPr>
            <a:endParaRPr lang="pt-BR" sz="2000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7527" y="5875418"/>
            <a:ext cx="1853345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93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2831259" y="2550459"/>
            <a:ext cx="6568235" cy="17122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9600" dirty="0" smtClean="0"/>
              <a:t>Obrigado!</a:t>
            </a:r>
            <a:endParaRPr lang="pt-BR" sz="9600" dirty="0"/>
          </a:p>
        </p:txBody>
      </p:sp>
    </p:spTree>
    <p:extLst>
      <p:ext uri="{BB962C8B-B14F-4D97-AF65-F5344CB8AC3E}">
        <p14:creationId xmlns:p14="http://schemas.microsoft.com/office/powerpoint/2010/main" val="111190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9959" y="677898"/>
            <a:ext cx="10316253" cy="128089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Política pública e a descentralização política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59960" y="1958788"/>
            <a:ext cx="9684240" cy="4495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</a:rPr>
              <a:t>De acordo com </a:t>
            </a:r>
            <a:r>
              <a:rPr lang="pt-BR" sz="2000" dirty="0" err="1">
                <a:solidFill>
                  <a:schemeClr val="tx1"/>
                </a:solidFill>
              </a:rPr>
              <a:t>Guinmarães</a:t>
            </a:r>
            <a:r>
              <a:rPr lang="pt-BR" sz="2000" dirty="0">
                <a:solidFill>
                  <a:schemeClr val="tx1"/>
                </a:solidFill>
              </a:rPr>
              <a:t>, (2002), os estudos sobre descentralização abordam duas vertentes de análise. </a:t>
            </a:r>
            <a:endParaRPr lang="pt-BR" sz="20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</a:rPr>
              <a:t>A primeira se direciona aos aspectos procedimentais, ou seja, a dimensão administrativa decorrente de questões como transferência de recursos financeiros ou de competências formais para as unidades subnacionais de governo. </a:t>
            </a:r>
            <a:endParaRPr lang="pt-BR" sz="20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A </a:t>
            </a:r>
            <a:r>
              <a:rPr lang="pt-BR" sz="2000" dirty="0">
                <a:solidFill>
                  <a:schemeClr val="tx1"/>
                </a:solidFill>
              </a:rPr>
              <a:t>segunda vertente aborda o lado processual e a dimensão social da política, relacionando-se, portanto, com o aumento da participação social na política e com a distribuição territorial do poder do Estado por meio da introdução de novos atores e interesses sociais.</a:t>
            </a:r>
            <a:endParaRPr lang="pt-BR" sz="2000" dirty="0" smtClean="0">
              <a:solidFill>
                <a:schemeClr val="tx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7527" y="5875418"/>
            <a:ext cx="1853345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11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9959" y="677898"/>
            <a:ext cx="10316253" cy="128089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Política pública e a descentralização política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59960" y="1958788"/>
            <a:ext cx="9684240" cy="4495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</a:rPr>
              <a:t>A Constituição Federal de 1988 trouxe inovações em relação ao desenho federativo brasileiro e às competências de cada esfera de governo na promoção de políticas sociais</a:t>
            </a:r>
            <a:r>
              <a:rPr lang="pt-BR" sz="2000" dirty="0" smtClean="0">
                <a:solidFill>
                  <a:schemeClr val="tx1"/>
                </a:solidFill>
              </a:rPr>
              <a:t>.</a:t>
            </a:r>
            <a:endParaRPr lang="pt-BR" sz="20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</a:rPr>
              <a:t>Porém, dadas as condições de autonomia municipal garantidas pela Constituição, sem nenhuma exigência quanto a um padrão nacional de políticas sociais, a municipalização aconteceu com ritmos e prioridades diferentes, nos mais de cinco mil municípios do país</a:t>
            </a:r>
            <a:r>
              <a:rPr lang="pt-BR" sz="2000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</a:rPr>
              <a:t>Mesmo sem definição clara, o município possui muitas competências, que geralmente não recebem investimentos proporcionais, gerando um processo de descentralização desordenado, sobrecarregando as administrações municipais.</a:t>
            </a:r>
            <a:endParaRPr lang="pt-BR" sz="2000" dirty="0" smtClean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7527" y="5875418"/>
            <a:ext cx="1853345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66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9959" y="677898"/>
            <a:ext cx="10316253" cy="128089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Parcerias como forma de superação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59960" y="1958788"/>
            <a:ext cx="9684240" cy="4495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Uma das maneiras de enfrentar tais questões é na formação de parcerias entre o executivo municipal e outras instituições públicas, por exemplo, as Universidades por meio de projetos de ensino, pesquisa e extensão.</a:t>
            </a:r>
          </a:p>
          <a:p>
            <a:pPr marL="0" indent="0" algn="just">
              <a:buNone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O </a:t>
            </a:r>
            <a:r>
              <a:rPr lang="pt-BR" sz="2000" dirty="0">
                <a:solidFill>
                  <a:schemeClr val="tx1"/>
                </a:solidFill>
              </a:rPr>
              <a:t>estabelecimento desse tipo de interlocução pode ser uma estratégia importante para a apropriação das políticas públicas de esporte e lazer. Os projetos executados dentro deste escopo envolvem atores com potencial para assumirem os serviços ofertados, tendo em vista o reconhecido potencial dessas instituições em compartilharem recursos físicos e humanos para sua manutenção (UNGHERI, 2019).</a:t>
            </a:r>
            <a:endParaRPr lang="pt-BR" sz="20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t-BR" sz="2000" dirty="0" smtClean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7527" y="5875418"/>
            <a:ext cx="1853345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88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9960" y="677898"/>
            <a:ext cx="9684240" cy="128089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Objetivos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59960" y="1958788"/>
            <a:ext cx="9684240" cy="4495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b="1" dirty="0" smtClean="0">
                <a:solidFill>
                  <a:schemeClr val="tx1"/>
                </a:solidFill>
              </a:rPr>
              <a:t>Gerais:</a:t>
            </a:r>
          </a:p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</a:rPr>
              <a:t>Implementar projeto de consultoria técnica no campo das políticas públicas de esporte e </a:t>
            </a:r>
            <a:r>
              <a:rPr lang="pt-BR" sz="2000" dirty="0" smtClean="0">
                <a:solidFill>
                  <a:schemeClr val="tx1"/>
                </a:solidFill>
              </a:rPr>
              <a:t>lazer, </a:t>
            </a:r>
            <a:r>
              <a:rPr lang="pt-BR" sz="2000" dirty="0">
                <a:solidFill>
                  <a:schemeClr val="tx1"/>
                </a:solidFill>
              </a:rPr>
              <a:t>entre a EEFUFOP e a Prefeitura Municipal de Ouro Preto</a:t>
            </a:r>
            <a:r>
              <a:rPr lang="pt-BR" sz="2000" dirty="0" smtClean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7527" y="5875418"/>
            <a:ext cx="1853345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82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9960" y="677898"/>
            <a:ext cx="9684240" cy="128089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Objetivos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59960" y="1958788"/>
            <a:ext cx="9684240" cy="4495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b="1" dirty="0" smtClean="0">
                <a:solidFill>
                  <a:schemeClr val="tx1"/>
                </a:solidFill>
              </a:rPr>
              <a:t>Específicos: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</a:rPr>
              <a:t>Diagnosticar as políticas públicas de esporte e lazer em desenvolvimento pela Prefeitura Municipal de Ouro </a:t>
            </a:r>
            <a:r>
              <a:rPr lang="pt-BR" sz="2000" dirty="0" smtClean="0">
                <a:solidFill>
                  <a:schemeClr val="tx1"/>
                </a:solidFill>
              </a:rPr>
              <a:t>Preto;</a:t>
            </a:r>
          </a:p>
          <a:p>
            <a:pPr algn="just"/>
            <a:r>
              <a:rPr lang="pt-BR" sz="2000" dirty="0" smtClean="0">
                <a:solidFill>
                  <a:schemeClr val="tx1"/>
                </a:solidFill>
              </a:rPr>
              <a:t>Diagnosticar </a:t>
            </a:r>
            <a:r>
              <a:rPr lang="pt-BR" sz="2000" dirty="0">
                <a:solidFill>
                  <a:schemeClr val="tx1"/>
                </a:solidFill>
              </a:rPr>
              <a:t>os equipamentos públicos de esporte e lazer disponíveis em Ouro Preto e seus </a:t>
            </a:r>
            <a:r>
              <a:rPr lang="pt-BR" sz="2000" dirty="0" smtClean="0">
                <a:solidFill>
                  <a:schemeClr val="tx1"/>
                </a:solidFill>
              </a:rPr>
              <a:t>distritos;</a:t>
            </a:r>
          </a:p>
          <a:p>
            <a:pPr algn="just"/>
            <a:r>
              <a:rPr lang="pt-BR" sz="2000" dirty="0" smtClean="0">
                <a:solidFill>
                  <a:schemeClr val="tx1"/>
                </a:solidFill>
              </a:rPr>
              <a:t>Formular </a:t>
            </a:r>
            <a:r>
              <a:rPr lang="pt-BR" sz="2000" dirty="0">
                <a:solidFill>
                  <a:schemeClr val="tx1"/>
                </a:solidFill>
              </a:rPr>
              <a:t>e implementar oficinas sistemáticas de esporte e lazer em Ouro Preto e seus </a:t>
            </a:r>
            <a:r>
              <a:rPr lang="pt-BR" sz="2000" dirty="0" smtClean="0">
                <a:solidFill>
                  <a:schemeClr val="tx1"/>
                </a:solidFill>
              </a:rPr>
              <a:t>distritos;</a:t>
            </a:r>
          </a:p>
          <a:p>
            <a:pPr algn="just"/>
            <a:r>
              <a:rPr lang="pt-BR" sz="2000" dirty="0" smtClean="0">
                <a:solidFill>
                  <a:schemeClr val="tx1"/>
                </a:solidFill>
              </a:rPr>
              <a:t>Elaborar </a:t>
            </a:r>
            <a:r>
              <a:rPr lang="pt-BR" sz="2000" dirty="0">
                <a:solidFill>
                  <a:schemeClr val="tx1"/>
                </a:solidFill>
              </a:rPr>
              <a:t>processos compartilhados de formação continuada para os professores da Rede </a:t>
            </a:r>
            <a:r>
              <a:rPr lang="pt-BR" sz="2000" dirty="0" smtClean="0">
                <a:solidFill>
                  <a:schemeClr val="tx1"/>
                </a:solidFill>
              </a:rPr>
              <a:t>Municipal;</a:t>
            </a:r>
          </a:p>
          <a:p>
            <a:pPr algn="just"/>
            <a:r>
              <a:rPr lang="pt-BR" sz="2000" dirty="0" smtClean="0">
                <a:solidFill>
                  <a:schemeClr val="tx1"/>
                </a:solidFill>
              </a:rPr>
              <a:t>Integrar </a:t>
            </a:r>
            <a:r>
              <a:rPr lang="pt-BR" sz="2000" dirty="0">
                <a:solidFill>
                  <a:schemeClr val="tx1"/>
                </a:solidFill>
              </a:rPr>
              <a:t>o projeto às ações de ensino e pesquisa da UFOP, sobretudo aquelas vinculadas à Escola de Educação Física.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7527" y="5875418"/>
            <a:ext cx="1853345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90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9960" y="677898"/>
            <a:ext cx="9684240" cy="128089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Justificativa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59960" y="1958788"/>
            <a:ext cx="9684240" cy="4495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</a:rPr>
              <a:t>O Projeto ELO ampara-se na premissa de cooperação entre os entes públicos, sobretudo no que diz respeito às relações institucionais pautadas pela responsabilidade social. </a:t>
            </a:r>
            <a:endParaRPr lang="pt-BR" sz="20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Se por um lado, a Universidade pode contribuir com o conhecimento técnico, teórico e operacional na promoção de ações, por outro, o poder </a:t>
            </a:r>
            <a:r>
              <a:rPr lang="pt-BR" sz="2000" dirty="0">
                <a:solidFill>
                  <a:schemeClr val="tx1"/>
                </a:solidFill>
              </a:rPr>
              <a:t>e</a:t>
            </a:r>
            <a:r>
              <a:rPr lang="pt-BR" sz="2000" dirty="0" smtClean="0">
                <a:solidFill>
                  <a:schemeClr val="tx1"/>
                </a:solidFill>
              </a:rPr>
              <a:t>xecutivo </a:t>
            </a:r>
            <a:r>
              <a:rPr lang="pt-BR" sz="2000" dirty="0">
                <a:solidFill>
                  <a:schemeClr val="tx1"/>
                </a:solidFill>
              </a:rPr>
              <a:t>m</a:t>
            </a:r>
            <a:r>
              <a:rPr lang="pt-BR" sz="2000" dirty="0" smtClean="0">
                <a:solidFill>
                  <a:schemeClr val="tx1"/>
                </a:solidFill>
              </a:rPr>
              <a:t>unicipal apresenta capital político e capilaridade territorial que podem ampliar o alcance das ações propostas pela Universidade.</a:t>
            </a:r>
          </a:p>
          <a:p>
            <a:pPr marL="0" indent="0" algn="just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Esse processo pode ser uma forma de enfrentamento a adversidades e entraves gerenciais apresentados atualmente, como por exemplo, limitação de recursos financeiros que limitam investimentos e despesas. </a:t>
            </a:r>
            <a:endParaRPr lang="pt-BR" sz="2000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7527" y="5875418"/>
            <a:ext cx="1853345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25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9960" y="677898"/>
            <a:ext cx="9684240" cy="128089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Justificativa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59960" y="1958788"/>
            <a:ext cx="9684240" cy="4495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Nessa perspectiva, vale ressaltar a possibilidade de se integrar junto ao projeto ações já promovidas </a:t>
            </a:r>
            <a:r>
              <a:rPr lang="pt-BR" sz="2000" dirty="0">
                <a:solidFill>
                  <a:schemeClr val="tx1"/>
                </a:solidFill>
              </a:rPr>
              <a:t>na Universidade, como “</a:t>
            </a:r>
            <a:r>
              <a:rPr lang="pt-BR" sz="2000" dirty="0" err="1">
                <a:solidFill>
                  <a:schemeClr val="tx1"/>
                </a:solidFill>
              </a:rPr>
              <a:t>Aerodance</a:t>
            </a:r>
            <a:r>
              <a:rPr lang="pt-BR" sz="2000" dirty="0">
                <a:solidFill>
                  <a:schemeClr val="tx1"/>
                </a:solidFill>
              </a:rPr>
              <a:t>”, “Escola de Esportes”, “Fitness Pro”, “Ginástica de Trampolim” e “Musculação e Qualidade de Vida</a:t>
            </a:r>
            <a:r>
              <a:rPr lang="pt-BR" sz="2000" dirty="0" smtClean="0">
                <a:solidFill>
                  <a:schemeClr val="tx1"/>
                </a:solidFill>
              </a:rPr>
              <a:t>”. </a:t>
            </a:r>
          </a:p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</a:rPr>
              <a:t>Além disso, também são percebidas interações com o Plano de Desenvolvimento Institucional da UFOP para o decênio 2016 – 2025 (UNIVERSIDADE FEDERAL DE OURO PRETO, 2016</a:t>
            </a:r>
            <a:r>
              <a:rPr lang="pt-BR" sz="2000" dirty="0" smtClean="0">
                <a:solidFill>
                  <a:schemeClr val="tx1"/>
                </a:solidFill>
              </a:rPr>
              <a:t>) que </a:t>
            </a:r>
            <a:r>
              <a:rPr lang="pt-BR" sz="2000" dirty="0">
                <a:solidFill>
                  <a:schemeClr val="tx1"/>
                </a:solidFill>
              </a:rPr>
              <a:t>explicita necessidade de estreitamento da relação entre docência, pesquisa, extensão e serviços, que devem se vincular com a sociedade e seus diferentes setores. 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7527" y="5875418"/>
            <a:ext cx="1853345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40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Personalizada 1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FA8072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1296</TotalTime>
  <Words>2006</Words>
  <Application>Microsoft Office PowerPoint</Application>
  <PresentationFormat>Widescreen</PresentationFormat>
  <Paragraphs>111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6" baseType="lpstr">
      <vt:lpstr>Arial</vt:lpstr>
      <vt:lpstr>Century Gothic</vt:lpstr>
      <vt:lpstr>Wingdings 3</vt:lpstr>
      <vt:lpstr>Cacho</vt:lpstr>
      <vt:lpstr>Projeto ELO Esporte e Lazer Ouro-pretano </vt:lpstr>
      <vt:lpstr>Política pública e seu papel na sociedade</vt:lpstr>
      <vt:lpstr>Política pública e a descentralização política</vt:lpstr>
      <vt:lpstr>Política pública e a descentralização política</vt:lpstr>
      <vt:lpstr>Parcerias como forma de superação</vt:lpstr>
      <vt:lpstr>Objetivos</vt:lpstr>
      <vt:lpstr>Objetivos</vt:lpstr>
      <vt:lpstr>Justificativa</vt:lpstr>
      <vt:lpstr>Justificativa</vt:lpstr>
      <vt:lpstr>Metodologia</vt:lpstr>
      <vt:lpstr>Metodologia</vt:lpstr>
      <vt:lpstr>Metodologia</vt:lpstr>
      <vt:lpstr>Metodologia</vt:lpstr>
      <vt:lpstr>Metodologia</vt:lpstr>
      <vt:lpstr>Metodologia</vt:lpstr>
      <vt:lpstr>Metodologia</vt:lpstr>
      <vt:lpstr>Metodologia</vt:lpstr>
      <vt:lpstr>Avaliação</vt:lpstr>
      <vt:lpstr>Plano de Metas</vt:lpstr>
      <vt:lpstr>Referências</vt:lpstr>
      <vt:lpstr>Referências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ELO Projeto Esporte e Lazer Ouro-pretano</dc:title>
  <dc:creator>Pedro Claver</dc:creator>
  <cp:lastModifiedBy>Pedro Claver</cp:lastModifiedBy>
  <cp:revision>44</cp:revision>
  <dcterms:created xsi:type="dcterms:W3CDTF">2020-06-22T18:26:36Z</dcterms:created>
  <dcterms:modified xsi:type="dcterms:W3CDTF">2020-06-26T02:24:07Z</dcterms:modified>
</cp:coreProperties>
</file>