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87" r:id="rId2"/>
  </p:sldMasterIdLst>
  <p:notesMasterIdLst>
    <p:notesMasterId r:id="rId16"/>
  </p:notesMasterIdLst>
  <p:sldIdLst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5143500" type="screen16x9"/>
  <p:notesSz cx="6858000" cy="9144000"/>
  <p:embeddedFontLst>
    <p:embeddedFont>
      <p:font typeface="Papyrus" panose="03070502060502030205" pitchFamily="66" charset="0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KP9iKzecWthp8kUANsFBvknk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154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46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99d848a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99d848a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9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99d848a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99d848a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20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99d848a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99d848a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22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42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8699eb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898699eb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0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98699eba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898699eba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0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8699eba1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898699eba1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55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98699eba1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898699eba1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50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98699eba1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898699eba1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49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99d848a3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899d848a3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78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98699eba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98699eba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33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350" y="-2592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" name="Google Shape;10;p2"/>
          <p:cNvSpPr/>
          <p:nvPr/>
        </p:nvSpPr>
        <p:spPr>
          <a:xfrm>
            <a:off x="2008368" y="1094971"/>
            <a:ext cx="5482500" cy="31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7675" y="1005675"/>
            <a:ext cx="55185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  <a:ln>
            <a:noFill/>
          </a:ln>
          <a:effectLst>
            <a:outerShdw dist="38100" dir="21540000" algn="bl" rotWithShape="0">
              <a:schemeClr val="dk2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098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-159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11"/>
          <p:cNvGrpSpPr/>
          <p:nvPr/>
        </p:nvGrpSpPr>
        <p:grpSpPr>
          <a:xfrm>
            <a:off x="700552" y="1222483"/>
            <a:ext cx="7742896" cy="2662230"/>
            <a:chOff x="741425" y="1196925"/>
            <a:chExt cx="7742896" cy="2662230"/>
          </a:xfrm>
        </p:grpSpPr>
        <p:sp>
          <p:nvSpPr>
            <p:cNvPr id="55" name="Google Shape;55;p11"/>
            <p:cNvSpPr/>
            <p:nvPr/>
          </p:nvSpPr>
          <p:spPr>
            <a:xfrm>
              <a:off x="1042221" y="1366455"/>
              <a:ext cx="7442100" cy="2492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741425" y="1196925"/>
              <a:ext cx="7582200" cy="24927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1076850" y="1657775"/>
            <a:ext cx="6990300" cy="1228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2650950" y="2942575"/>
            <a:ext cx="38424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624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02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468539" y="1807536"/>
            <a:ext cx="4893300" cy="19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3406675" y="1731825"/>
            <a:ext cx="4893300" cy="19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19550" y="360163"/>
            <a:ext cx="77049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613548" y="2415713"/>
            <a:ext cx="44007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613548" y="2047238"/>
            <a:ext cx="18195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37239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-3075" y="-15975"/>
            <a:ext cx="9150000" cy="51594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55225" y="1814400"/>
            <a:ext cx="3896700" cy="19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23041" y="1738350"/>
            <a:ext cx="3896700" cy="19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19550" y="360163"/>
            <a:ext cx="77049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923800" y="2415725"/>
            <a:ext cx="35091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2"/>
          </p:nvPr>
        </p:nvSpPr>
        <p:spPr>
          <a:xfrm>
            <a:off x="923791" y="2047238"/>
            <a:ext cx="18195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8955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-450" y="1648"/>
            <a:ext cx="9144000" cy="51402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912488" y="1435725"/>
            <a:ext cx="15729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2" hasCustomPrompt="1"/>
          </p:nvPr>
        </p:nvSpPr>
        <p:spPr>
          <a:xfrm>
            <a:off x="912488" y="2464394"/>
            <a:ext cx="15729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3" hasCustomPrompt="1"/>
          </p:nvPr>
        </p:nvSpPr>
        <p:spPr>
          <a:xfrm>
            <a:off x="912488" y="3499362"/>
            <a:ext cx="15753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4"/>
          </p:nvPr>
        </p:nvSpPr>
        <p:spPr>
          <a:xfrm>
            <a:off x="713225" y="360906"/>
            <a:ext cx="77175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62513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3">
  <p:cSld name="Big numb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54900" y="-159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120850" y="-61225"/>
            <a:ext cx="4902300" cy="526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hasCustomPrompt="1"/>
          </p:nvPr>
        </p:nvSpPr>
        <p:spPr>
          <a:xfrm>
            <a:off x="2135075" y="446594"/>
            <a:ext cx="48738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2263229" y="1256258"/>
            <a:ext cx="46176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 idx="2" hasCustomPrompt="1"/>
          </p:nvPr>
        </p:nvSpPr>
        <p:spPr>
          <a:xfrm>
            <a:off x="2135125" y="1994299"/>
            <a:ext cx="48738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>
            <a:off x="2263229" y="2800483"/>
            <a:ext cx="461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4" hasCustomPrompt="1"/>
          </p:nvPr>
        </p:nvSpPr>
        <p:spPr>
          <a:xfrm>
            <a:off x="2135125" y="3542004"/>
            <a:ext cx="48732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>
            <a:off x="2262929" y="4349506"/>
            <a:ext cx="4618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71923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-15900"/>
            <a:ext cx="91518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744733" y="1528979"/>
            <a:ext cx="8042700" cy="24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550650" y="1292700"/>
            <a:ext cx="8042700" cy="25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5024080" y="1563950"/>
            <a:ext cx="2777100" cy="11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2"/>
          </p:nvPr>
        </p:nvSpPr>
        <p:spPr>
          <a:xfrm>
            <a:off x="5024080" y="3191950"/>
            <a:ext cx="2830800" cy="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243500" y="1828638"/>
            <a:ext cx="33285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024080" y="2648707"/>
            <a:ext cx="3000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Slidesgo,</a:t>
            </a:r>
            <a:r>
              <a:rPr lang="en" sz="900">
                <a:solidFill>
                  <a:schemeClr val="dk2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including icons by </a:t>
            </a:r>
            <a:r>
              <a:rPr lang="en" sz="900" b="1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Flaticon</a:t>
            </a:r>
            <a:r>
              <a:rPr lang="en" sz="900">
                <a:solidFill>
                  <a:schemeClr val="dk2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and infographics &amp; images by </a:t>
            </a:r>
            <a:r>
              <a:rPr lang="en" sz="900" b="1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b="1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10558647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685250" y="1311113"/>
            <a:ext cx="5773500" cy="19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lt2"/>
                </a:solidFill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3010350" y="3564188"/>
            <a:ext cx="3123300" cy="2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247809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 rot="5400000">
            <a:off x="2959475" y="-2066950"/>
            <a:ext cx="3286200" cy="92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533618" y="1905976"/>
            <a:ext cx="3622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3533625" y="2479570"/>
            <a:ext cx="3141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2" hasCustomPrompt="1"/>
          </p:nvPr>
        </p:nvSpPr>
        <p:spPr>
          <a:xfrm>
            <a:off x="1076850" y="1957350"/>
            <a:ext cx="2497800" cy="122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32458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0" y="0"/>
            <a:ext cx="9206700" cy="5175300"/>
          </a:xfrm>
          <a:prstGeom prst="rect">
            <a:avLst/>
          </a:pr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709350" y="361091"/>
            <a:ext cx="772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58218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31350" y="-30117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815650" y="-30125"/>
            <a:ext cx="5518500" cy="51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420250" y="1348942"/>
            <a:ext cx="43035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986000" y="2576558"/>
            <a:ext cx="51720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5607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0" y="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712050" y="360889"/>
            <a:ext cx="77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34163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0" y="-159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444600" y="1961455"/>
            <a:ext cx="8417400" cy="21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368400" y="1885255"/>
            <a:ext cx="8417400" cy="21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713250" y="361487"/>
            <a:ext cx="7717500" cy="572700"/>
          </a:xfrm>
          <a:prstGeom prst="rect">
            <a:avLst/>
          </a:prstGeom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Fredoka One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1701939" y="2490002"/>
            <a:ext cx="13728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2"/>
          </p:nvPr>
        </p:nvSpPr>
        <p:spPr>
          <a:xfrm>
            <a:off x="677450" y="2884177"/>
            <a:ext cx="23973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3"/>
          </p:nvPr>
        </p:nvSpPr>
        <p:spPr>
          <a:xfrm>
            <a:off x="6069264" y="2490002"/>
            <a:ext cx="13728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4"/>
          </p:nvPr>
        </p:nvSpPr>
        <p:spPr>
          <a:xfrm>
            <a:off x="6069271" y="2885227"/>
            <a:ext cx="23973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280546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0" y="-159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713225" y="361236"/>
            <a:ext cx="7710600" cy="572700"/>
          </a:xfrm>
          <a:prstGeom prst="rect">
            <a:avLst/>
          </a:prstGeom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Fredoka One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1"/>
          </p:nvPr>
        </p:nvSpPr>
        <p:spPr>
          <a:xfrm>
            <a:off x="3868828" y="1294913"/>
            <a:ext cx="13728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2"/>
          </p:nvPr>
        </p:nvSpPr>
        <p:spPr>
          <a:xfrm>
            <a:off x="3356578" y="1689613"/>
            <a:ext cx="239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3"/>
          </p:nvPr>
        </p:nvSpPr>
        <p:spPr>
          <a:xfrm>
            <a:off x="3868828" y="3310125"/>
            <a:ext cx="13728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4"/>
          </p:nvPr>
        </p:nvSpPr>
        <p:spPr>
          <a:xfrm>
            <a:off x="3356578" y="3704825"/>
            <a:ext cx="23973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751800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/>
          <p:nvPr/>
        </p:nvSpPr>
        <p:spPr>
          <a:xfrm>
            <a:off x="0" y="-159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0" y="1369850"/>
            <a:ext cx="9144000" cy="294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713250" y="362031"/>
            <a:ext cx="7717500" cy="572700"/>
          </a:xfrm>
          <a:prstGeom prst="rect">
            <a:avLst/>
          </a:prstGeom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Fredoka One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1"/>
          </p:nvPr>
        </p:nvSpPr>
        <p:spPr>
          <a:xfrm>
            <a:off x="1507899" y="1702115"/>
            <a:ext cx="15819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2"/>
          </p:nvPr>
        </p:nvSpPr>
        <p:spPr>
          <a:xfrm>
            <a:off x="692499" y="1969487"/>
            <a:ext cx="2397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3"/>
          </p:nvPr>
        </p:nvSpPr>
        <p:spPr>
          <a:xfrm>
            <a:off x="6073244" y="1696479"/>
            <a:ext cx="15819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4"/>
          </p:nvPr>
        </p:nvSpPr>
        <p:spPr>
          <a:xfrm>
            <a:off x="6073244" y="1969487"/>
            <a:ext cx="2397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5"/>
          </p:nvPr>
        </p:nvSpPr>
        <p:spPr>
          <a:xfrm>
            <a:off x="1508499" y="3086950"/>
            <a:ext cx="15813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6"/>
          </p:nvPr>
        </p:nvSpPr>
        <p:spPr>
          <a:xfrm>
            <a:off x="692499" y="3364877"/>
            <a:ext cx="23973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7"/>
          </p:nvPr>
        </p:nvSpPr>
        <p:spPr>
          <a:xfrm>
            <a:off x="6073244" y="3084376"/>
            <a:ext cx="15819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8"/>
          </p:nvPr>
        </p:nvSpPr>
        <p:spPr>
          <a:xfrm>
            <a:off x="6073244" y="3365027"/>
            <a:ext cx="2397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380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-39250" y="-318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1184250" y="2501456"/>
            <a:ext cx="1435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6523225" y="2501456"/>
            <a:ext cx="1435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3"/>
          </p:nvPr>
        </p:nvSpPr>
        <p:spPr>
          <a:xfrm>
            <a:off x="832200" y="2823413"/>
            <a:ext cx="2139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4"/>
          </p:nvPr>
        </p:nvSpPr>
        <p:spPr>
          <a:xfrm>
            <a:off x="6171325" y="2823413"/>
            <a:ext cx="2139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13250" y="361798"/>
            <a:ext cx="7717500" cy="6726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5"/>
          </p:nvPr>
        </p:nvSpPr>
        <p:spPr>
          <a:xfrm>
            <a:off x="3851400" y="2501456"/>
            <a:ext cx="1435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6"/>
          </p:nvPr>
        </p:nvSpPr>
        <p:spPr>
          <a:xfrm>
            <a:off x="3499350" y="2821613"/>
            <a:ext cx="21396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366211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-62700" y="-318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5412537" y="1679493"/>
            <a:ext cx="323100" cy="3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5606019" y="1580500"/>
            <a:ext cx="399000" cy="35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780187" y="1679493"/>
            <a:ext cx="323100" cy="3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973669" y="1580500"/>
            <a:ext cx="399000" cy="35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713225" y="36077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1462924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2"/>
          </p:nvPr>
        </p:nvSpPr>
        <p:spPr>
          <a:xfrm>
            <a:off x="1462924" y="202794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3"/>
          </p:nvPr>
        </p:nvSpPr>
        <p:spPr>
          <a:xfrm>
            <a:off x="1462924" y="324960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4"/>
          </p:nvPr>
        </p:nvSpPr>
        <p:spPr>
          <a:xfrm>
            <a:off x="1462924" y="3514450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5"/>
          </p:nvPr>
        </p:nvSpPr>
        <p:spPr>
          <a:xfrm>
            <a:off x="6108577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6"/>
          </p:nvPr>
        </p:nvSpPr>
        <p:spPr>
          <a:xfrm>
            <a:off x="6108577" y="202810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7"/>
          </p:nvPr>
        </p:nvSpPr>
        <p:spPr>
          <a:xfrm>
            <a:off x="6108577" y="324960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8"/>
          </p:nvPr>
        </p:nvSpPr>
        <p:spPr>
          <a:xfrm>
            <a:off x="6108577" y="351314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9" hasCustomPrompt="1"/>
          </p:nvPr>
        </p:nvSpPr>
        <p:spPr>
          <a:xfrm>
            <a:off x="8780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 idx="13" hasCustomPrompt="1"/>
          </p:nvPr>
        </p:nvSpPr>
        <p:spPr>
          <a:xfrm>
            <a:off x="878797" y="3173257"/>
            <a:ext cx="6111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 idx="14" hasCustomPrompt="1"/>
          </p:nvPr>
        </p:nvSpPr>
        <p:spPr>
          <a:xfrm>
            <a:off x="55167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 idx="15" hasCustomPrompt="1"/>
          </p:nvPr>
        </p:nvSpPr>
        <p:spPr>
          <a:xfrm>
            <a:off x="5516747" y="317325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0314975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six columns">
  <p:cSld name="Tit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363300" y="2851050"/>
            <a:ext cx="8417400" cy="149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363300" y="1166550"/>
            <a:ext cx="8417400" cy="149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713250" y="350957"/>
            <a:ext cx="77175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1"/>
          </p:nvPr>
        </p:nvSpPr>
        <p:spPr>
          <a:xfrm>
            <a:off x="847975" y="1377466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2"/>
          </p:nvPr>
        </p:nvSpPr>
        <p:spPr>
          <a:xfrm>
            <a:off x="6311825" y="1377466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3"/>
          </p:nvPr>
        </p:nvSpPr>
        <p:spPr>
          <a:xfrm>
            <a:off x="847975" y="1709308"/>
            <a:ext cx="1892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4"/>
          </p:nvPr>
        </p:nvSpPr>
        <p:spPr>
          <a:xfrm>
            <a:off x="6311825" y="1709300"/>
            <a:ext cx="18969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5"/>
          </p:nvPr>
        </p:nvSpPr>
        <p:spPr>
          <a:xfrm>
            <a:off x="3513650" y="1376566"/>
            <a:ext cx="19830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6"/>
          </p:nvPr>
        </p:nvSpPr>
        <p:spPr>
          <a:xfrm>
            <a:off x="3513650" y="1709300"/>
            <a:ext cx="18927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7"/>
          </p:nvPr>
        </p:nvSpPr>
        <p:spPr>
          <a:xfrm>
            <a:off x="847950" y="3076437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8"/>
          </p:nvPr>
        </p:nvSpPr>
        <p:spPr>
          <a:xfrm>
            <a:off x="6311800" y="3076437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9"/>
          </p:nvPr>
        </p:nvSpPr>
        <p:spPr>
          <a:xfrm>
            <a:off x="847950" y="3405678"/>
            <a:ext cx="18927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13"/>
          </p:nvPr>
        </p:nvSpPr>
        <p:spPr>
          <a:xfrm>
            <a:off x="6311800" y="3404323"/>
            <a:ext cx="18927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14"/>
          </p:nvPr>
        </p:nvSpPr>
        <p:spPr>
          <a:xfrm>
            <a:off x="3513625" y="3076437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5"/>
          </p:nvPr>
        </p:nvSpPr>
        <p:spPr>
          <a:xfrm>
            <a:off x="3513625" y="3404323"/>
            <a:ext cx="18927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037277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9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971800"/>
            <a:ext cx="9144000" cy="39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17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289146" y="2470450"/>
            <a:ext cx="18195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958846" y="2470457"/>
            <a:ext cx="1819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2127900" y="2864550"/>
            <a:ext cx="214200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797750" y="2864550"/>
            <a:ext cx="2142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360193"/>
            <a:ext cx="7717500" cy="6576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41934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6250" y="360958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65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0" y="1290400"/>
            <a:ext cx="9144000" cy="3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19550" y="364925"/>
            <a:ext cx="77049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713225" y="1665875"/>
            <a:ext cx="7736700" cy="25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016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0" y="3130600"/>
            <a:ext cx="4415700" cy="12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3017700"/>
            <a:ext cx="4318200" cy="12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12900" y="1222807"/>
            <a:ext cx="3820200" cy="17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619900" y="3094650"/>
            <a:ext cx="34653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59434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2120850" y="-75300"/>
            <a:ext cx="4902300" cy="52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711925" y="2178396"/>
            <a:ext cx="37233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549400" y="2834179"/>
            <a:ext cx="40452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2" hasCustomPrompt="1"/>
          </p:nvPr>
        </p:nvSpPr>
        <p:spPr>
          <a:xfrm>
            <a:off x="2098050" y="1202783"/>
            <a:ext cx="4947900" cy="104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48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913500" y="1599350"/>
            <a:ext cx="7317000" cy="19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200" b="0">
                <a:solidFill>
                  <a:schemeClr val="lt2"/>
                </a:solidFill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2151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412" y="384154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736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pos="2880">
          <p15:clr>
            <a:srgbClr val="EA4335"/>
          </p15:clr>
        </p15:guide>
        <p15:guide id="7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685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  <a:solidFill>
            <a:srgbClr val="F8FAF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  <a:ea typeface="Roboto Condensed" panose="020B0604020202020204" charset="0"/>
                <a:cs typeface="Arial"/>
                <a:sym typeface="Arial"/>
              </a:rPr>
              <a:t>Pró-Ativa</a:t>
            </a:r>
            <a:endParaRPr sz="2000" dirty="0">
              <a:solidFill>
                <a:schemeClr val="tx1">
                  <a:lumMod val="10000"/>
                </a:schemeClr>
              </a:solidFill>
              <a:latin typeface="Papyrus" panose="03070502060502030205" pitchFamily="66" charset="0"/>
              <a:ea typeface="Roboto Condensed" panose="020B0604020202020204" charset="0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  <a:ea typeface="Roboto Condensed" panose="020B0604020202020204" charset="0"/>
                <a:cs typeface="Arial"/>
                <a:sym typeface="Arial"/>
              </a:rPr>
              <a:t>Educação Física e as </a:t>
            </a:r>
            <a:r>
              <a:rPr lang="en" sz="2000" dirty="0" smtClean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  <a:ea typeface="Roboto Condensed" panose="020B0604020202020204" charset="0"/>
                <a:cs typeface="Arial"/>
                <a:sym typeface="Arial"/>
              </a:rPr>
              <a:t>DCN’s </a:t>
            </a:r>
            <a:r>
              <a:rPr lang="en" sz="200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  <a:ea typeface="Roboto Condensed" panose="020B0604020202020204" charset="0"/>
                <a:cs typeface="Arial"/>
                <a:sym typeface="Arial"/>
              </a:rPr>
              <a:t>para 2020</a:t>
            </a:r>
            <a:endParaRPr sz="6600" dirty="0">
              <a:solidFill>
                <a:schemeClr val="tx1">
                  <a:lumMod val="10000"/>
                </a:schemeClr>
              </a:solidFill>
              <a:latin typeface="Papyrus" panose="03070502060502030205" pitchFamily="66" charset="0"/>
              <a:ea typeface="Roboto Condensed" panose="020B0604020202020204" charset="0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2349300" y="3052850"/>
            <a:ext cx="4445400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</a:rPr>
              <a:t>Discente:</a:t>
            </a:r>
            <a:r>
              <a:rPr lang="en" sz="140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</a:rPr>
              <a:t> Hipsia Ferreira</a:t>
            </a:r>
            <a:endParaRPr sz="1400" dirty="0">
              <a:solidFill>
                <a:schemeClr val="tx1">
                  <a:lumMod val="10000"/>
                </a:schemeClr>
              </a:solidFill>
              <a:latin typeface="Papyrus" panose="03070502060502030205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</a:rPr>
              <a:t>Orientadora: </a:t>
            </a:r>
            <a:r>
              <a:rPr lang="en" sz="140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</a:rPr>
              <a:t>Denise Falcão</a:t>
            </a:r>
            <a:endParaRPr sz="1400" dirty="0">
              <a:solidFill>
                <a:schemeClr val="tx1">
                  <a:lumMod val="10000"/>
                </a:schemeClr>
              </a:solidFill>
              <a:latin typeface="Papyrus" panose="03070502060502030205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</a:rPr>
              <a:t>Coorientador: </a:t>
            </a:r>
            <a:r>
              <a:rPr lang="en" sz="140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</a:rPr>
              <a:t>Bruno Ocelli Ungheri</a:t>
            </a:r>
            <a:endParaRPr sz="1400" dirty="0">
              <a:solidFill>
                <a:schemeClr val="tx1">
                  <a:lumMod val="10000"/>
                </a:schemeClr>
              </a:solidFill>
              <a:latin typeface="Papyrus" panose="03070502060502030205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4294967295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28575" dir="19800000" sx="200000" sy="2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solidFill>
                  <a:schemeClr val="tx1">
                    <a:lumMod val="10000"/>
                  </a:schemeClr>
                </a:solidFill>
                <a:latin typeface="Papyrus" panose="03070502060502030205" pitchFamily="66" charset="0"/>
                <a:ea typeface="Roboto Condensed"/>
                <a:cs typeface="Roboto Condensed"/>
                <a:sym typeface="Roboto Condensed"/>
              </a:rPr>
              <a:t>Universidade Federal de Ouro Preto </a:t>
            </a:r>
            <a:endParaRPr sz="3200" b="0" dirty="0">
              <a:solidFill>
                <a:schemeClr val="tx1">
                  <a:lumMod val="10000"/>
                </a:schemeClr>
              </a:solidFill>
              <a:latin typeface="Papyrus" panose="03070502060502030205" pitchFamily="66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057764" y="152606"/>
            <a:ext cx="1086236" cy="78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0"/>
            <a:ext cx="1257301" cy="9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9d848a3c_0_16"/>
          <p:cNvSpPr txBox="1">
            <a:spLocks noGrp="1"/>
          </p:cNvSpPr>
          <p:nvPr>
            <p:ph type="title"/>
          </p:nvPr>
        </p:nvSpPr>
        <p:spPr>
          <a:xfrm>
            <a:off x="311700" y="200025"/>
            <a:ext cx="85206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latin typeface="Papyrus" panose="03070502060502030205" pitchFamily="66" charset="0"/>
              </a:rPr>
              <a:t>Objetivo</a:t>
            </a:r>
            <a:endParaRPr sz="3600" dirty="0">
              <a:latin typeface="Papyrus" panose="03070502060502030205" pitchFamily="66" charset="0"/>
            </a:endParaRPr>
          </a:p>
        </p:txBody>
      </p:sp>
      <p:sp>
        <p:nvSpPr>
          <p:cNvPr id="153" name="Google Shape;153;g899d848a3c_0_16"/>
          <p:cNvSpPr txBox="1">
            <a:spLocks noGrp="1"/>
          </p:cNvSpPr>
          <p:nvPr>
            <p:ph type="subTitle" idx="1"/>
          </p:nvPr>
        </p:nvSpPr>
        <p:spPr>
          <a:xfrm>
            <a:off x="311700" y="954593"/>
            <a:ext cx="8520600" cy="3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específicos: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Analisar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ementas e os conteúdos programáticos dos planos de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ensino;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Verificar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por meio das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DCN’s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pt-BR" sz="1600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conteúdos de nas áreas de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atuação;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Verificar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sobreposição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conteúdos em todas as grades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disciplinares;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Verificar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matrizes curriculares em vigor de acordo com as normas estabelecidas pelas novas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DCN’s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Elaborar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 proposta de Matriz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Curricular.</a:t>
            </a:r>
            <a:endParaRPr dirty="0">
              <a:solidFill>
                <a:srgbClr val="FF00FF"/>
              </a:solidFill>
            </a:endParaRPr>
          </a:p>
        </p:txBody>
      </p:sp>
      <p:pic>
        <p:nvPicPr>
          <p:cNvPr id="6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9d848a3c_0_16"/>
          <p:cNvSpPr txBox="1">
            <a:spLocks noGrp="1"/>
          </p:cNvSpPr>
          <p:nvPr>
            <p:ph type="title"/>
          </p:nvPr>
        </p:nvSpPr>
        <p:spPr>
          <a:xfrm>
            <a:off x="311700" y="257175"/>
            <a:ext cx="85206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latin typeface="Papyrus" panose="03070502060502030205" pitchFamily="66" charset="0"/>
              </a:rPr>
              <a:t>Metodologia</a:t>
            </a:r>
            <a:endParaRPr sz="3600" dirty="0">
              <a:latin typeface="Papyrus" panose="03070502060502030205" pitchFamily="66" charset="0"/>
            </a:endParaRPr>
          </a:p>
        </p:txBody>
      </p:sp>
      <p:sp>
        <p:nvSpPr>
          <p:cNvPr id="153" name="Google Shape;153;g899d848a3c_0_16"/>
          <p:cNvSpPr txBox="1">
            <a:spLocks noGrp="1"/>
          </p:cNvSpPr>
          <p:nvPr>
            <p:ph type="subTitle" idx="1"/>
          </p:nvPr>
        </p:nvSpPr>
        <p:spPr>
          <a:xfrm>
            <a:off x="311700" y="1046598"/>
            <a:ext cx="8520600" cy="3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Análise documental fundamenta </a:t>
            </a:r>
            <a:r>
              <a:rPr lang="pt-BR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em </a:t>
            </a:r>
            <a:r>
              <a:rPr lang="pt-BR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May</a:t>
            </a:r>
            <a:r>
              <a:rPr lang="pt-BR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(2004); </a:t>
            </a:r>
          </a:p>
          <a:p>
            <a:pPr marL="285750" indent="-285750" algn="just"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Analisar as duas matrizes curriculares; </a:t>
            </a:r>
          </a:p>
          <a:p>
            <a:pPr marL="285750" indent="-285750" algn="just"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Analisar dos planos de ensino aprovados para o segundo semestres de 2019 e 2020; </a:t>
            </a:r>
          </a:p>
          <a:p>
            <a:pPr marL="285750" indent="-285750" algn="just"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Análise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dos dados de acordo com a 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de Análise de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Bardin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(1977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 algn="just">
              <a:lnSpc>
                <a:spcPct val="150000"/>
              </a:lnSpc>
            </a:pPr>
            <a:endParaRPr dirty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9d848a3c_0_16"/>
          <p:cNvSpPr txBox="1">
            <a:spLocks noGrp="1"/>
          </p:cNvSpPr>
          <p:nvPr>
            <p:ph type="title"/>
          </p:nvPr>
        </p:nvSpPr>
        <p:spPr>
          <a:xfrm>
            <a:off x="311700" y="257175"/>
            <a:ext cx="85206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latin typeface="Papyrus" panose="03070502060502030205" pitchFamily="66" charset="0"/>
              </a:rPr>
              <a:t>O que se espera do Projeto?</a:t>
            </a:r>
            <a:endParaRPr sz="3200" dirty="0">
              <a:latin typeface="Papyrus" panose="03070502060502030205" pitchFamily="66" charset="0"/>
            </a:endParaRPr>
          </a:p>
        </p:txBody>
      </p:sp>
      <p:sp>
        <p:nvSpPr>
          <p:cNvPr id="153" name="Google Shape;153;g899d848a3c_0_16"/>
          <p:cNvSpPr txBox="1">
            <a:spLocks noGrp="1"/>
          </p:cNvSpPr>
          <p:nvPr>
            <p:ph type="subTitle" idx="1"/>
          </p:nvPr>
        </p:nvSpPr>
        <p:spPr>
          <a:xfrm>
            <a:off x="311700" y="919725"/>
            <a:ext cx="8520600" cy="3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 pretende identificar as lacunas operacionais e acadêmicas presentes no cotidiano dos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cursos de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Física da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UFOP; </a:t>
            </a:r>
          </a:p>
          <a:p>
            <a:pPr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Apontar possíveis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soluções para que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ocorra a adequação; </a:t>
            </a:r>
          </a:p>
          <a:p>
            <a:pPr>
              <a:lnSpc>
                <a:spcPct val="150000"/>
              </a:lnSpc>
              <a:buClr>
                <a:srgbClr val="FF66CC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Evidenciar a quantidade de conteúdos específicos para ambos os cursos nos dois primeiros anos.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6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58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237775" y="1623318"/>
            <a:ext cx="4491798" cy="1602768"/>
          </a:xfrm>
        </p:spPr>
        <p:txBody>
          <a:bodyPr/>
          <a:lstStyle/>
          <a:p>
            <a:r>
              <a:rPr lang="pt-BR" sz="6600" dirty="0" smtClean="0">
                <a:solidFill>
                  <a:srgbClr val="7030A0"/>
                </a:solidFill>
                <a:latin typeface="Papyrus" panose="03070502060502030205" pitchFamily="66" charset="0"/>
              </a:rPr>
              <a:t>Obrigada!</a:t>
            </a:r>
            <a:endParaRPr lang="pt-BR" sz="6600" dirty="0">
              <a:solidFill>
                <a:srgbClr val="7030A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600"/>
            </a:pPr>
            <a:r>
              <a:rPr lang="pt-BR" sz="3600" dirty="0">
                <a:latin typeface="Papyrus" panose="03070502060502030205" pitchFamily="66" charset="0"/>
              </a:rPr>
              <a:t>Introdução</a:t>
            </a:r>
            <a:endParaRPr sz="3600" dirty="0">
              <a:latin typeface="Papyrus" panose="03070502060502030205" pitchFamily="66" charset="0"/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276325" y="1049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Linha temática:  currículos dos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cursos;</a:t>
            </a:r>
          </a:p>
          <a:p>
            <a:pPr lvl="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Diretrizes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Curriculares Nacionais (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DCN’s);</a:t>
            </a:r>
          </a:p>
          <a:p>
            <a:pPr lvl="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Novas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diretrizes para os cursos de Educação Física em 18 dezembro de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2018;</a:t>
            </a:r>
          </a:p>
          <a:p>
            <a:pPr lvl="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Máximo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de 2 anos para adaptação de acordo com a Resolução CNE/CES Nº6 / </a:t>
            </a:r>
            <a:r>
              <a:rPr lang="pt-B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2018;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ngresso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único para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charelado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icenciatura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8699eba1_1_0"/>
          <p:cNvSpPr txBox="1">
            <a:spLocks noGrp="1"/>
          </p:cNvSpPr>
          <p:nvPr>
            <p:ph type="subTitle" idx="1"/>
          </p:nvPr>
        </p:nvSpPr>
        <p:spPr>
          <a:xfrm>
            <a:off x="276325" y="1049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6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Comum” </a:t>
            </a:r>
          </a:p>
          <a:p>
            <a:pPr marL="412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6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Conhecimentos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biológicos,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psicológicos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socioculturais do ser humano; </a:t>
            </a: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Conhecimentos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 aplicações biológicas, psicológicas e socioculturais da motricidade humana e da cultura do movimento; </a:t>
            </a: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instrumental e tecnológico aplicados ao estudo da Educação Física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00050" indent="-285750" algn="just">
              <a:lnSpc>
                <a:spcPct val="150000"/>
              </a:lnSpc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Conhecimentos instrumentais e éticos da intervenção profissional no campo da Educação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Física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 algn="just">
              <a:lnSpc>
                <a:spcPct val="150000"/>
              </a:lnSpc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endParaRPr sz="2000" dirty="0"/>
          </a:p>
        </p:txBody>
      </p:sp>
      <p:pic>
        <p:nvPicPr>
          <p:cNvPr id="7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75"/>
            <a:ext cx="962025" cy="8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74;p2"/>
          <p:cNvSpPr txBox="1">
            <a:spLocks/>
          </p:cNvSpPr>
          <p:nvPr/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None/>
              <a:defRPr sz="3000" b="1" i="0" u="none" strike="noStrike" cap="none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pt-BR" sz="3600" smtClean="0">
                <a:latin typeface="Papyrus" panose="03070502060502030205" pitchFamily="66" charset="0"/>
              </a:rPr>
              <a:t>Introdução</a:t>
            </a:r>
            <a:endParaRPr lang="pt-BR" sz="3600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98699eba1_1_8"/>
          <p:cNvSpPr txBox="1">
            <a:spLocks noGrp="1"/>
          </p:cNvSpPr>
          <p:nvPr>
            <p:ph type="subTitle" idx="1"/>
          </p:nvPr>
        </p:nvSpPr>
        <p:spPr>
          <a:xfrm>
            <a:off x="248225" y="97907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 algn="just">
              <a:lnSpc>
                <a:spcPct val="150000"/>
              </a:lnSpc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Abordagem de temas relacionados à prevenção do uso de drogas e meios ilícitos e danosos à saúde no cotidiano das práticas corporais; </a:t>
            </a:r>
          </a:p>
          <a:p>
            <a:pPr marL="400050" indent="-285750" algn="just">
              <a:lnSpc>
                <a:spcPct val="150000"/>
              </a:lnSpc>
              <a:buClr>
                <a:srgbClr val="FF66CC"/>
              </a:buClr>
              <a:buSzPct val="110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Formação para intervenção profissional à pessoa com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deficiência.</a:t>
            </a:r>
          </a:p>
          <a:p>
            <a:pPr marL="114300" indent="0" algn="just">
              <a:lnSpc>
                <a:spcPct val="150000"/>
              </a:lnSpc>
              <a:buClr>
                <a:srgbClr val="FF66CC"/>
              </a:buClr>
              <a:buSzPct val="110000"/>
            </a:pPr>
            <a:endParaRPr lang="pt-BR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 algn="just">
              <a:lnSpc>
                <a:spcPct val="150000"/>
              </a:lnSpc>
              <a:buClr>
                <a:srgbClr val="FF66CC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responsabilidade dos colegiados estabelecer os critérios e normas que devem ser implantadas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 algn="just">
              <a:lnSpc>
                <a:spcPct val="150000"/>
              </a:lnSpc>
              <a:buClr>
                <a:srgbClr val="FF66CC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“Formação Específica”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75"/>
            <a:ext cx="962025" cy="8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4;p2"/>
          <p:cNvSpPr txBox="1">
            <a:spLocks noGrp="1"/>
          </p:cNvSpPr>
          <p:nvPr>
            <p:ph type="title"/>
          </p:nvPr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600"/>
            </a:pPr>
            <a:r>
              <a:rPr lang="pt-BR" sz="3600" dirty="0">
                <a:latin typeface="Papyrus" panose="03070502060502030205" pitchFamily="66" charset="0"/>
              </a:rPr>
              <a:t>Introdução</a:t>
            </a:r>
            <a:endParaRPr sz="3600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8699eba1_1_28"/>
          <p:cNvSpPr txBox="1">
            <a:spLocks noGrp="1"/>
          </p:cNvSpPr>
          <p:nvPr>
            <p:ph type="subTitle" idx="1"/>
          </p:nvPr>
        </p:nvSpPr>
        <p:spPr>
          <a:xfrm>
            <a:off x="276325" y="1049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7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0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Temáticas obrigatórias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Licenciatura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7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 e Organização do Ensino Básico; 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7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Introdução à Educação; </a:t>
            </a:r>
          </a:p>
          <a:p>
            <a:pPr marL="387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Educação Física Escolar; </a:t>
            </a:r>
          </a:p>
          <a:p>
            <a:pPr marL="387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Didática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metodologia de ensino da Educação Física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Escolar;</a:t>
            </a:r>
          </a:p>
          <a:p>
            <a:pPr marL="387350" indent="-285750" algn="just">
              <a:lnSpc>
                <a:spcPct val="150000"/>
              </a:lnSpc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Desenvolvimento curricular em Educação Física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Escolar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4;p2"/>
          <p:cNvSpPr txBox="1">
            <a:spLocks noGrp="1"/>
          </p:cNvSpPr>
          <p:nvPr>
            <p:ph type="title"/>
          </p:nvPr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600"/>
            </a:pPr>
            <a:r>
              <a:rPr lang="pt-BR" sz="3600" dirty="0">
                <a:latin typeface="Papyrus" panose="03070502060502030205" pitchFamily="66" charset="0"/>
              </a:rPr>
              <a:t>Introdução</a:t>
            </a:r>
            <a:endParaRPr sz="3600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98699eba1_1_38"/>
          <p:cNvSpPr txBox="1">
            <a:spLocks noGrp="1"/>
          </p:cNvSpPr>
          <p:nvPr>
            <p:ph type="subTitle" idx="1"/>
          </p:nvPr>
        </p:nvSpPr>
        <p:spPr>
          <a:xfrm>
            <a:off x="276325" y="1049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Física na Educação Infantil; 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Física no Ensino Fundamental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Física no Ensino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Médio; 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Física Escolar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Especial/Inclusiva.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4;p2"/>
          <p:cNvSpPr txBox="1">
            <a:spLocks noGrp="1"/>
          </p:cNvSpPr>
          <p:nvPr>
            <p:ph type="title"/>
          </p:nvPr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600"/>
            </a:pPr>
            <a:r>
              <a:rPr lang="pt-BR" sz="3600" dirty="0">
                <a:latin typeface="Papyrus" panose="03070502060502030205" pitchFamily="66" charset="0"/>
              </a:rPr>
              <a:t>Introdução</a:t>
            </a:r>
            <a:endParaRPr sz="3600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98699eba1_1_51"/>
          <p:cNvSpPr txBox="1">
            <a:spLocks noGrp="1"/>
          </p:cNvSpPr>
          <p:nvPr>
            <p:ph type="subTitle" idx="1"/>
          </p:nvPr>
        </p:nvSpPr>
        <p:spPr>
          <a:xfrm>
            <a:off x="276325" y="1049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746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Educação Física na Educação de Jovens e Adultos; </a:t>
            </a:r>
          </a:p>
          <a:p>
            <a:pPr marL="3746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Física Escolar em ambientes não urbanos e em comunidades e agrupamentos étnicos distintos.</a:t>
            </a:r>
          </a:p>
          <a:p>
            <a:pPr marL="3746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endParaRPr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73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Além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disso, estágio obrigatório (360 horas), métodos de avaliação e estimulo a formação continuada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pesquisa.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74;p2"/>
          <p:cNvSpPr txBox="1">
            <a:spLocks noGrp="1"/>
          </p:cNvSpPr>
          <p:nvPr>
            <p:ph type="title"/>
          </p:nvPr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600"/>
            </a:pPr>
            <a:r>
              <a:rPr lang="pt-BR" sz="3600" dirty="0">
                <a:latin typeface="Papyrus" panose="03070502060502030205" pitchFamily="66" charset="0"/>
              </a:rPr>
              <a:t>Introdução</a:t>
            </a:r>
            <a:endParaRPr sz="3600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99d848a3c_0_2"/>
          <p:cNvSpPr txBox="1">
            <a:spLocks noGrp="1"/>
          </p:cNvSpPr>
          <p:nvPr>
            <p:ph type="subTitle" idx="1"/>
          </p:nvPr>
        </p:nvSpPr>
        <p:spPr>
          <a:xfrm>
            <a:off x="276325" y="1049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85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9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Temáticas obrigatórias para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Bacharelado:</a:t>
            </a:r>
          </a:p>
          <a:p>
            <a:pPr marL="45085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Saúde: políticas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programas de saúde; atenção básica, secundária e terciária em saúde, saúde coletiva entre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outros;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85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Esporte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políticas e programas de esporte; treinamento esportivo entre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outros;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85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lazer: políticas e programas de cultura e de lazer; gestão de cultura e de lazer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endParaRPr lang="pt-BR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370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9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Garantir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currículos interdisciplinares conteúdos ligados a formação em políticas pública de gestão para o desenvolvimento das pessoas, organizações, economia e sociedade.   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1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4;p2"/>
          <p:cNvSpPr txBox="1">
            <a:spLocks noGrp="1"/>
          </p:cNvSpPr>
          <p:nvPr>
            <p:ph type="title"/>
          </p:nvPr>
        </p:nvSpPr>
        <p:spPr>
          <a:xfrm>
            <a:off x="620275" y="278385"/>
            <a:ext cx="783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600"/>
            </a:pPr>
            <a:r>
              <a:rPr lang="pt-BR" sz="3600" dirty="0">
                <a:latin typeface="Papyrus" panose="03070502060502030205" pitchFamily="66" charset="0"/>
              </a:rPr>
              <a:t>Introdução</a:t>
            </a:r>
            <a:endParaRPr sz="3600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98699eba1_1_15"/>
          <p:cNvSpPr txBox="1">
            <a:spLocks noGrp="1"/>
          </p:cNvSpPr>
          <p:nvPr>
            <p:ph type="title"/>
          </p:nvPr>
        </p:nvSpPr>
        <p:spPr>
          <a:xfrm>
            <a:off x="179808" y="23311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latin typeface="Papyrus" panose="03070502060502030205" pitchFamily="66" charset="0"/>
              </a:rPr>
              <a:t>Justificativa</a:t>
            </a:r>
            <a:endParaRPr sz="3600" dirty="0">
              <a:latin typeface="Papyrus" panose="03070502060502030205" pitchFamily="66" charset="0"/>
            </a:endParaRPr>
          </a:p>
        </p:txBody>
      </p:sp>
      <p:sp>
        <p:nvSpPr>
          <p:cNvPr id="145" name="Google Shape;145;g898699eba1_1_15"/>
          <p:cNvSpPr txBox="1">
            <a:spLocks noGrp="1"/>
          </p:cNvSpPr>
          <p:nvPr>
            <p:ph type="subTitle" idx="1"/>
          </p:nvPr>
        </p:nvSpPr>
        <p:spPr>
          <a:xfrm>
            <a:off x="671997" y="1179960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Novas diretrizes curriculares e com limite até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2020;</a:t>
            </a:r>
            <a:endParaRPr lang="pt-B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currículos nos cursos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auxiliar nas mudanças; </a:t>
            </a: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Ação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necessária para manutenção ou ampliação para que haja qualidade nos cursos ofertados; </a:t>
            </a:r>
            <a:endParaRPr lang="pt-BR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Revisitar 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matrizes curriculares e os programas das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disciplinas.</a:t>
            </a:r>
            <a:endParaRPr sz="1600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6" name="Google Shape;79;p2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8105477" y="114888"/>
            <a:ext cx="1038523" cy="7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cbra\Desktop\brasao_eefufop_-_fundo_tra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0"/>
            <a:ext cx="962025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 Texture by Slidesgo">
  <a:themeElements>
    <a:clrScheme name="Simple Light">
      <a:dk1>
        <a:srgbClr val="BFACF5"/>
      </a:dk1>
      <a:lt1>
        <a:srgbClr val="FFFFFF"/>
      </a:lt1>
      <a:dk2>
        <a:srgbClr val="9C7FEE"/>
      </a:dk2>
      <a:lt2>
        <a:srgbClr val="F788C6"/>
      </a:lt2>
      <a:accent1>
        <a:srgbClr val="6B86F1"/>
      </a:accent1>
      <a:accent2>
        <a:srgbClr val="9C7FEE"/>
      </a:accent2>
      <a:accent3>
        <a:srgbClr val="9C7FEE"/>
      </a:accent3>
      <a:accent4>
        <a:srgbClr val="F788C6"/>
      </a:accent4>
      <a:accent5>
        <a:srgbClr val="6B86F1"/>
      </a:accent5>
      <a:accent6>
        <a:srgbClr val="9C7FEE"/>
      </a:accent6>
      <a:hlink>
        <a:srgbClr val="6B86F1"/>
      </a:hlink>
      <a:folHlink>
        <a:srgbClr val="0097A7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Texture by Slidesgo</Template>
  <TotalTime>1812</TotalTime>
  <Words>593</Words>
  <Application>Microsoft Office PowerPoint</Application>
  <PresentationFormat>Apresentação na tela (16:9)</PresentationFormat>
  <Paragraphs>71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9" baseType="lpstr">
      <vt:lpstr>Roboto Medium</vt:lpstr>
      <vt:lpstr>Wingdings</vt:lpstr>
      <vt:lpstr>Proxima Nova Semibold</vt:lpstr>
      <vt:lpstr>Overpass ExtraLight</vt:lpstr>
      <vt:lpstr>Fugaz One</vt:lpstr>
      <vt:lpstr>Proxima Nova</vt:lpstr>
      <vt:lpstr>Papyrus</vt:lpstr>
      <vt:lpstr>Roboto Condensed</vt:lpstr>
      <vt:lpstr>Fredoka One</vt:lpstr>
      <vt:lpstr>Overpass</vt:lpstr>
      <vt:lpstr>Comfortaa</vt:lpstr>
      <vt:lpstr>Times New Roman</vt:lpstr>
      <vt:lpstr>Arial</vt:lpstr>
      <vt:lpstr>Tahoma</vt:lpstr>
      <vt:lpstr>Watercolor Texture by Slidesgo</vt:lpstr>
      <vt:lpstr>Slidesgo Final Pages</vt:lpstr>
      <vt:lpstr>Pró-Ativa Educação Física e as DCN’s para 2020</vt:lpstr>
      <vt:lpstr>Introdução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Justificativa</vt:lpstr>
      <vt:lpstr>Objetivo</vt:lpstr>
      <vt:lpstr>Metodologia</vt:lpstr>
      <vt:lpstr>O que se espera do Projeto?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OURO PRETO  Pró-Ativa Educação Física e as DCNs para 2020</dc:title>
  <dc:creator>Luiz Carlos</dc:creator>
  <cp:lastModifiedBy>Hipsia .</cp:lastModifiedBy>
  <cp:revision>39</cp:revision>
  <dcterms:modified xsi:type="dcterms:W3CDTF">2020-07-10T17:56:07Z</dcterms:modified>
</cp:coreProperties>
</file>