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754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8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66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240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421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649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441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744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63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59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61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0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28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39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61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7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21CE-3533-4F9A-A9AF-CFD884EB1ADB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8C6B83-F772-45CF-B621-DF92BE737A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31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F9F76-B3F0-44A2-BB00-206887DBB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8751232" cy="2262779"/>
          </a:xfrm>
        </p:spPr>
        <p:txBody>
          <a:bodyPr>
            <a:normAutofit fontScale="90000"/>
          </a:bodyPr>
          <a:lstStyle/>
          <a:p>
            <a:r>
              <a:rPr lang="pt-BR" dirty="0"/>
              <a:t>Lazer, necessidade humana e dimensão da cultura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82E3C7-7102-4395-9A3C-DA613FD79E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Reunião LAGEP/GEPOPS</a:t>
            </a:r>
          </a:p>
          <a:p>
            <a:endParaRPr lang="pt-BR" dirty="0"/>
          </a:p>
          <a:p>
            <a:r>
              <a:rPr lang="pt-BR" dirty="0"/>
              <a:t>Larissa Sepúlveda e </a:t>
            </a:r>
            <a:r>
              <a:rPr lang="pt-BR" dirty="0" err="1"/>
              <a:t>Layla</a:t>
            </a:r>
            <a:r>
              <a:rPr lang="pt-BR" dirty="0"/>
              <a:t> Machado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29F16F0-2B11-4CE5-98A6-0CD38BC64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46" y="0"/>
            <a:ext cx="1854954" cy="138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3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4EC624-17AF-4F03-AE9C-9632155E7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208572"/>
            <a:ext cx="8911687" cy="1280890"/>
          </a:xfrm>
        </p:spPr>
        <p:txBody>
          <a:bodyPr/>
          <a:lstStyle/>
          <a:p>
            <a:r>
              <a:rPr lang="pt-BR" dirty="0"/>
              <a:t>1ª esfera: lazer como esfera da vida social oposta ao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ED4007-513D-4652-A764-313318B3B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652944"/>
            <a:ext cx="8915400" cy="4205056"/>
          </a:xfrm>
        </p:spPr>
        <p:txBody>
          <a:bodyPr/>
          <a:lstStyle/>
          <a:p>
            <a:r>
              <a:rPr lang="pt-BR" dirty="0"/>
              <a:t>Tempo livre de obrigações ou ocupação do tempo livre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Esfera de não-trabalho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Lazer = improdutividade, liberdade e prazer</a:t>
            </a:r>
          </a:p>
          <a:p>
            <a:endParaRPr lang="pt-BR" dirty="0"/>
          </a:p>
          <a:p>
            <a:r>
              <a:rPr lang="pt-BR" dirty="0"/>
              <a:t>Existência condicionada ao trabalho</a:t>
            </a:r>
          </a:p>
          <a:p>
            <a:endParaRPr lang="pt-BR" dirty="0"/>
          </a:p>
          <a:p>
            <a:r>
              <a:rPr lang="pt-BR" dirty="0"/>
              <a:t>Revolução industrial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79F4FE1-0621-4BA1-86B3-DD14991A7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46" y="0"/>
            <a:ext cx="1854954" cy="138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6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6638FE-A0A4-417D-8E16-E73BFFBE406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68732" y="1198484"/>
            <a:ext cx="8915400" cy="4456591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Olhar possível/visão </a:t>
            </a:r>
            <a:r>
              <a:rPr lang="pt-BR" dirty="0" err="1"/>
              <a:t>dicotomizada</a:t>
            </a: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Repensar e superar crença de que exista uma histórica única e universal do lazer</a:t>
            </a:r>
          </a:p>
          <a:p>
            <a:endParaRPr lang="pt-BR" dirty="0"/>
          </a:p>
          <a:p>
            <a:r>
              <a:rPr lang="pt-BR" dirty="0"/>
              <a:t>Lazer em oposição ao trabalho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Inviabilização de contextos e múltiplas realidades</a:t>
            </a:r>
          </a:p>
          <a:p>
            <a:endParaRPr lang="pt-BR" dirty="0"/>
          </a:p>
          <a:p>
            <a:r>
              <a:rPr lang="pt-BR" dirty="0"/>
              <a:t>Visão ocidentalizada</a:t>
            </a:r>
          </a:p>
          <a:p>
            <a:endParaRPr lang="pt-BR" dirty="0"/>
          </a:p>
          <a:p>
            <a:r>
              <a:rPr lang="pt-BR" dirty="0"/>
              <a:t>Lazer em contextos minoritários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7F1ACE2-B5EE-4D20-B1FE-F09E6E6BC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46" y="-216817"/>
            <a:ext cx="1854954" cy="138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7C921-16CD-4B68-9694-B4706A39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processo de não-existência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53EA8-E96B-45E7-99A7-4E2B773C0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18190"/>
            <a:ext cx="8915400" cy="433822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Monocultura do saber e do rigor do saber</a:t>
            </a:r>
          </a:p>
          <a:p>
            <a:endParaRPr lang="pt-BR" dirty="0"/>
          </a:p>
          <a:p>
            <a:r>
              <a:rPr lang="pt-BR" dirty="0"/>
              <a:t>Monocultura do tempo linear</a:t>
            </a:r>
          </a:p>
          <a:p>
            <a:endParaRPr lang="pt-BR" dirty="0"/>
          </a:p>
          <a:p>
            <a:r>
              <a:rPr lang="pt-BR" dirty="0"/>
              <a:t>Monocultura ou lógica da classificação social</a:t>
            </a:r>
          </a:p>
          <a:p>
            <a:endParaRPr lang="pt-BR" dirty="0"/>
          </a:p>
          <a:p>
            <a:r>
              <a:rPr lang="pt-BR" dirty="0"/>
              <a:t>Monocultura ou lógica da escala dominante</a:t>
            </a:r>
          </a:p>
          <a:p>
            <a:endParaRPr lang="pt-BR" dirty="0"/>
          </a:p>
          <a:p>
            <a:r>
              <a:rPr lang="pt-BR" dirty="0"/>
              <a:t>Monocultura dos critérios de produtividade capitalista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                                                                                                            Santos (2002)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2035F8E-40CD-4322-A421-910291F35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46" y="0"/>
            <a:ext cx="1854954" cy="138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6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EC7BF3-E57C-4D08-A7FC-E905806C6B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75264" y="1458897"/>
            <a:ext cx="8915400" cy="4213934"/>
          </a:xfrm>
        </p:spPr>
        <p:txBody>
          <a:bodyPr>
            <a:normAutofit/>
          </a:bodyPr>
          <a:lstStyle/>
          <a:p>
            <a:r>
              <a:rPr lang="pt-BR" dirty="0"/>
              <a:t>Lazer em função do trabalho</a:t>
            </a:r>
          </a:p>
          <a:p>
            <a:endParaRPr lang="pt-BR" dirty="0"/>
          </a:p>
          <a:p>
            <a:r>
              <a:rPr lang="pt-BR" dirty="0"/>
              <a:t>Entendimento está subjugado as logicas ocidentais hegemônicas </a:t>
            </a:r>
          </a:p>
          <a:p>
            <a:endParaRPr lang="pt-BR" dirty="0"/>
          </a:p>
          <a:p>
            <a:r>
              <a:rPr lang="pt-BR" dirty="0"/>
              <a:t>Lazer como: antítese do trabalho, como tempo livre ou ocupação do tempo livre ligado ao consumo</a:t>
            </a:r>
          </a:p>
          <a:p>
            <a:endParaRPr lang="pt-BR" dirty="0"/>
          </a:p>
          <a:p>
            <a:r>
              <a:rPr lang="pt-BR" dirty="0"/>
              <a:t>(Prática social da vida cotidiana situada em cada tempo/espaço</a:t>
            </a:r>
          </a:p>
          <a:p>
            <a:endParaRPr lang="pt-BR" dirty="0"/>
          </a:p>
          <a:p>
            <a:r>
              <a:rPr lang="pt-BR" dirty="0"/>
              <a:t>Existência apenas possível nos centros “modernos”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1CD9756-72EC-4415-B4C5-916FA9D2E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46" y="0"/>
            <a:ext cx="1854954" cy="138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9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D250E-4C1D-4E17-A162-C15493E04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/>
          <a:lstStyle/>
          <a:p>
            <a:r>
              <a:rPr lang="pt-BR" dirty="0"/>
              <a:t>O lazer como necessidade </a:t>
            </a:r>
            <a:br>
              <a:rPr lang="pt-BR" dirty="0"/>
            </a:br>
            <a:r>
              <a:rPr lang="pt-BR" dirty="0"/>
              <a:t>humana e dimensão da cultura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2A22FF-DC55-4090-9418-4A0D7D4E4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Enraiza-se</a:t>
            </a:r>
            <a:r>
              <a:rPr lang="pt-BR" dirty="0"/>
              <a:t> na ludicidade e constitui uma pratica social complexa</a:t>
            </a:r>
          </a:p>
          <a:p>
            <a:endParaRPr lang="pt-BR" dirty="0"/>
          </a:p>
          <a:p>
            <a:r>
              <a:rPr lang="pt-BR" dirty="0"/>
              <a:t>Contextos minoritários – desfruto sociocultural cotidiano </a:t>
            </a:r>
          </a:p>
          <a:p>
            <a:endParaRPr lang="pt-BR" dirty="0"/>
          </a:p>
          <a:p>
            <a:r>
              <a:rPr lang="pt-BR" dirty="0"/>
              <a:t>Reconhecimento de particularidades</a:t>
            </a:r>
          </a:p>
          <a:p>
            <a:endParaRPr lang="pt-BR" dirty="0"/>
          </a:p>
          <a:p>
            <a:r>
              <a:rPr lang="pt-BR" dirty="0"/>
              <a:t>“Constitui-se o lazer como uma necessidade humana e dimensão da cultura que constitui um campo de praticas sociais vivenciadas ludicamente pelos sujeitos, presente na vida cotidiana em todos os tempos, lugares e contextos”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9850EE6-BFDA-486B-95CF-4745B9406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46" y="0"/>
            <a:ext cx="1854954" cy="138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6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F7EF6-13CA-4B5B-886C-C3B0CB5F2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084" y="694158"/>
            <a:ext cx="8125351" cy="1280890"/>
          </a:xfrm>
        </p:spPr>
        <p:txBody>
          <a:bodyPr/>
          <a:lstStyle/>
          <a:p>
            <a:r>
              <a:rPr lang="pt-BR" dirty="0"/>
              <a:t>O lazer pode ser concebido como uma necessidade humana?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D6CB86-6572-4E19-A0D5-C94F27529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Medeiros (1975)</a:t>
            </a:r>
          </a:p>
          <a:p>
            <a:endParaRPr lang="pt-BR" dirty="0"/>
          </a:p>
          <a:p>
            <a:r>
              <a:rPr lang="pt-BR" dirty="0" err="1"/>
              <a:t>Dumadizier</a:t>
            </a:r>
            <a:r>
              <a:rPr lang="pt-BR" dirty="0"/>
              <a:t> (1976)</a:t>
            </a:r>
          </a:p>
          <a:p>
            <a:endParaRPr lang="pt-BR" dirty="0"/>
          </a:p>
          <a:p>
            <a:r>
              <a:rPr lang="pt-BR" dirty="0"/>
              <a:t>Maslow (1954)</a:t>
            </a:r>
          </a:p>
          <a:p>
            <a:endParaRPr lang="pt-BR" dirty="0"/>
          </a:p>
          <a:p>
            <a:r>
              <a:rPr lang="pt-BR" dirty="0"/>
              <a:t>Max </a:t>
            </a:r>
            <a:r>
              <a:rPr lang="pt-BR" dirty="0" err="1"/>
              <a:t>Neef</a:t>
            </a:r>
            <a:r>
              <a:rPr lang="pt-BR" dirty="0"/>
              <a:t>, </a:t>
            </a:r>
            <a:r>
              <a:rPr lang="pt-BR" dirty="0" err="1"/>
              <a:t>Elizaide</a:t>
            </a:r>
            <a:r>
              <a:rPr lang="pt-BR" dirty="0"/>
              <a:t> e </a:t>
            </a:r>
            <a:r>
              <a:rPr lang="pt-BR" dirty="0" err="1"/>
              <a:t>Hoperhayn</a:t>
            </a:r>
            <a:r>
              <a:rPr lang="pt-BR" dirty="0"/>
              <a:t> (1986)</a:t>
            </a:r>
          </a:p>
          <a:p>
            <a:endParaRPr lang="pt-BR" dirty="0"/>
          </a:p>
          <a:p>
            <a:r>
              <a:rPr lang="pt-BR" dirty="0"/>
              <a:t>Gomes, </a:t>
            </a:r>
            <a:r>
              <a:rPr lang="pt-BR" dirty="0" err="1"/>
              <a:t>Christianne</a:t>
            </a:r>
            <a:r>
              <a:rPr lang="pt-BR" dirty="0"/>
              <a:t> (2014)</a:t>
            </a:r>
          </a:p>
          <a:p>
            <a:endParaRPr lang="pt-BR" dirty="0"/>
          </a:p>
          <a:p>
            <a:r>
              <a:rPr lang="pt-BR" dirty="0"/>
              <a:t>Gomes e Faria (2005)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D996056-4FB3-42C1-83B3-FBEA48288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46" y="0"/>
            <a:ext cx="1854954" cy="138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58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CA37EF-3CBD-4DA9-B95A-E2B3B25125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64040" y="1277937"/>
            <a:ext cx="8915400" cy="5066302"/>
          </a:xfrm>
        </p:spPr>
        <p:txBody>
          <a:bodyPr>
            <a:normAutofit fontScale="92500"/>
          </a:bodyPr>
          <a:lstStyle/>
          <a:p>
            <a:r>
              <a:rPr lang="pt-BR" dirty="0"/>
              <a:t>Dialogo com o trabalho </a:t>
            </a:r>
          </a:p>
          <a:p>
            <a:endParaRPr lang="pt-BR" dirty="0"/>
          </a:p>
          <a:p>
            <a:r>
              <a:rPr lang="pt-BR" dirty="0"/>
              <a:t>Lógicas distintas</a:t>
            </a:r>
          </a:p>
          <a:p>
            <a:endParaRPr lang="pt-BR" dirty="0"/>
          </a:p>
          <a:p>
            <a:r>
              <a:rPr lang="pt-BR" dirty="0"/>
              <a:t>Gomes (2011)</a:t>
            </a:r>
          </a:p>
          <a:p>
            <a:endParaRPr lang="pt-BR" dirty="0"/>
          </a:p>
          <a:p>
            <a:r>
              <a:rPr lang="pt-BR" dirty="0"/>
              <a:t>O lazer pode aguçar sensibilidade e estimular a reflexão sobre particularidades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3 elementos</a:t>
            </a:r>
          </a:p>
          <a:p>
            <a:pPr marL="0" indent="0">
              <a:buNone/>
            </a:pPr>
            <a:r>
              <a:rPr lang="pt-BR" dirty="0"/>
              <a:t>          Ludicidade</a:t>
            </a:r>
          </a:p>
          <a:p>
            <a:pPr marL="0" indent="0">
              <a:buNone/>
            </a:pPr>
            <a:r>
              <a:rPr lang="pt-BR" dirty="0"/>
              <a:t>          Manifestação cultural  </a:t>
            </a:r>
          </a:p>
          <a:p>
            <a:pPr marL="0" indent="0">
              <a:buNone/>
            </a:pPr>
            <a:r>
              <a:rPr lang="pt-BR" dirty="0"/>
              <a:t>          Tempo e espaço social             </a:t>
            </a:r>
          </a:p>
          <a:p>
            <a:pPr marL="0" indent="0">
              <a:buNone/>
            </a:pPr>
            <a:r>
              <a:rPr lang="pt-BR" dirty="0"/>
              <a:t> 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15710C91-703A-4D63-BDB1-2E4F8FD818DB}"/>
              </a:ext>
            </a:extLst>
          </p:cNvPr>
          <p:cNvSpPr/>
          <p:nvPr/>
        </p:nvSpPr>
        <p:spPr>
          <a:xfrm>
            <a:off x="3017538" y="5619947"/>
            <a:ext cx="275208" cy="178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2B7DB444-2A31-4EAE-9D6E-C0E0ED986324}"/>
              </a:ext>
            </a:extLst>
          </p:cNvPr>
          <p:cNvSpPr/>
          <p:nvPr/>
        </p:nvSpPr>
        <p:spPr>
          <a:xfrm>
            <a:off x="3025546" y="5223479"/>
            <a:ext cx="275208" cy="178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918DBA58-7C38-4A74-BABC-0DAAD74D7EB1}"/>
              </a:ext>
            </a:extLst>
          </p:cNvPr>
          <p:cNvSpPr/>
          <p:nvPr/>
        </p:nvSpPr>
        <p:spPr>
          <a:xfrm>
            <a:off x="3017538" y="4827011"/>
            <a:ext cx="275208" cy="178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BE811AC-A195-4546-8346-71686A175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46" y="0"/>
            <a:ext cx="1854954" cy="138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7452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Personalizada 3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97F59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322</Words>
  <Application>Microsoft Office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Lazer, necessidade humana e dimensão da cultura</vt:lpstr>
      <vt:lpstr>1ª esfera: lazer como esfera da vida social oposta ao trabalho</vt:lpstr>
      <vt:lpstr>Apresentação do PowerPoint</vt:lpstr>
      <vt:lpstr>O processo de não-existência </vt:lpstr>
      <vt:lpstr>Apresentação do PowerPoint</vt:lpstr>
      <vt:lpstr>O lazer como necessidade  humana e dimensão da cultura</vt:lpstr>
      <vt:lpstr>O lazer pode ser concebido como uma necessidade humana?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Lazer, necessidade humana e dimensão da cultura</dc:title>
  <dc:creator>João Ricardo Denicolo Braga</dc:creator>
  <cp:lastModifiedBy>João Ricardo Denicolo Braga</cp:lastModifiedBy>
  <cp:revision>8</cp:revision>
  <dcterms:created xsi:type="dcterms:W3CDTF">2020-04-09T21:44:49Z</dcterms:created>
  <dcterms:modified xsi:type="dcterms:W3CDTF">2020-04-09T22:51:40Z</dcterms:modified>
</cp:coreProperties>
</file>