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0.jpg" ContentType="image/gif"/>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4" r:id="rId1"/>
  </p:sldMasterIdLst>
  <p:notesMasterIdLst>
    <p:notesMasterId r:id="rId36"/>
  </p:notesMasterIdLst>
  <p:handoutMasterIdLst>
    <p:handoutMasterId r:id="rId37"/>
  </p:handoutMasterIdLst>
  <p:sldIdLst>
    <p:sldId id="266" r:id="rId2"/>
    <p:sldId id="257" r:id="rId3"/>
    <p:sldId id="278" r:id="rId4"/>
    <p:sldId id="277" r:id="rId5"/>
    <p:sldId id="268" r:id="rId6"/>
    <p:sldId id="258" r:id="rId7"/>
    <p:sldId id="261" r:id="rId8"/>
    <p:sldId id="288" r:id="rId9"/>
    <p:sldId id="270" r:id="rId10"/>
    <p:sldId id="260" r:id="rId11"/>
    <p:sldId id="262" r:id="rId12"/>
    <p:sldId id="290" r:id="rId13"/>
    <p:sldId id="275" r:id="rId14"/>
    <p:sldId id="274" r:id="rId15"/>
    <p:sldId id="273" r:id="rId16"/>
    <p:sldId id="279" r:id="rId17"/>
    <p:sldId id="280" r:id="rId18"/>
    <p:sldId id="263" r:id="rId19"/>
    <p:sldId id="282" r:id="rId20"/>
    <p:sldId id="283" r:id="rId21"/>
    <p:sldId id="272" r:id="rId22"/>
    <p:sldId id="291" r:id="rId23"/>
    <p:sldId id="264" r:id="rId24"/>
    <p:sldId id="285" r:id="rId25"/>
    <p:sldId id="295" r:id="rId26"/>
    <p:sldId id="294" r:id="rId27"/>
    <p:sldId id="286" r:id="rId28"/>
    <p:sldId id="265" r:id="rId29"/>
    <p:sldId id="276" r:id="rId30"/>
    <p:sldId id="296" r:id="rId31"/>
    <p:sldId id="287" r:id="rId32"/>
    <p:sldId id="292" r:id="rId33"/>
    <p:sldId id="259" r:id="rId34"/>
    <p:sldId id="26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50"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07EA6-2BED-4932-9D44-A9D3CDD0D29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pt-BR"/>
        </a:p>
      </dgm:t>
    </dgm:pt>
    <dgm:pt modelId="{7542BECB-72B2-45A5-8A64-DB2FA90D4502}">
      <dgm:prSet phldrT="[Texto]"/>
      <dgm:spPr/>
      <dgm:t>
        <a:bodyPr/>
        <a:lstStyle/>
        <a:p>
          <a:r>
            <a:rPr lang="pt-BR" dirty="0"/>
            <a:t>Várias diretrizes</a:t>
          </a:r>
        </a:p>
      </dgm:t>
    </dgm:pt>
    <dgm:pt modelId="{C9E6B47B-887B-42D8-B3BE-E6F21BABA3C8}" type="parTrans" cxnId="{BF49F0B1-79AA-458C-A9F4-E34FF44C4BFA}">
      <dgm:prSet/>
      <dgm:spPr/>
      <dgm:t>
        <a:bodyPr/>
        <a:lstStyle/>
        <a:p>
          <a:endParaRPr lang="pt-BR"/>
        </a:p>
      </dgm:t>
    </dgm:pt>
    <dgm:pt modelId="{5C31B478-7FD2-4FC7-9502-7556A5508656}" type="sibTrans" cxnId="{BF49F0B1-79AA-458C-A9F4-E34FF44C4BFA}">
      <dgm:prSet/>
      <dgm:spPr/>
      <dgm:t>
        <a:bodyPr/>
        <a:lstStyle/>
        <a:p>
          <a:endParaRPr lang="pt-BR"/>
        </a:p>
      </dgm:t>
    </dgm:pt>
    <dgm:pt modelId="{858E4C1A-ACE5-4E58-8554-93845C39F68A}">
      <dgm:prSet phldrT="[Texto]" phldr="1"/>
      <dgm:spPr/>
      <dgm:t>
        <a:bodyPr/>
        <a:lstStyle/>
        <a:p>
          <a:endParaRPr lang="pt-BR"/>
        </a:p>
      </dgm:t>
    </dgm:pt>
    <dgm:pt modelId="{05165CAA-B4DA-4D51-ADA3-362B6EB58C5A}" type="parTrans" cxnId="{2B32BF07-26FA-4650-AAC8-D59F4F689869}">
      <dgm:prSet/>
      <dgm:spPr/>
      <dgm:t>
        <a:bodyPr/>
        <a:lstStyle/>
        <a:p>
          <a:endParaRPr lang="pt-BR"/>
        </a:p>
      </dgm:t>
    </dgm:pt>
    <dgm:pt modelId="{E6856461-B0B3-43AB-8A82-6CA1DDC444D6}" type="sibTrans" cxnId="{2B32BF07-26FA-4650-AAC8-D59F4F689869}">
      <dgm:prSet/>
      <dgm:spPr/>
      <dgm:t>
        <a:bodyPr/>
        <a:lstStyle/>
        <a:p>
          <a:endParaRPr lang="pt-BR"/>
        </a:p>
      </dgm:t>
    </dgm:pt>
    <dgm:pt modelId="{03B3E4D3-7B11-4208-A9B8-40F4B0C48FD6}">
      <dgm:prSet phldrT="[Texto]" phldr="1"/>
      <dgm:spPr/>
      <dgm:t>
        <a:bodyPr/>
        <a:lstStyle/>
        <a:p>
          <a:endParaRPr lang="pt-BR" dirty="0"/>
        </a:p>
      </dgm:t>
    </dgm:pt>
    <dgm:pt modelId="{32978341-2841-4625-BD00-07239A956CB3}" type="parTrans" cxnId="{57F69AC8-6BB0-4A71-A12A-14FB47FA97AC}">
      <dgm:prSet/>
      <dgm:spPr/>
      <dgm:t>
        <a:bodyPr/>
        <a:lstStyle/>
        <a:p>
          <a:endParaRPr lang="pt-BR"/>
        </a:p>
      </dgm:t>
    </dgm:pt>
    <dgm:pt modelId="{68C087AA-F6FA-4B03-8E44-41E8F4831B44}" type="sibTrans" cxnId="{57F69AC8-6BB0-4A71-A12A-14FB47FA97AC}">
      <dgm:prSet/>
      <dgm:spPr/>
      <dgm:t>
        <a:bodyPr/>
        <a:lstStyle/>
        <a:p>
          <a:endParaRPr lang="pt-BR"/>
        </a:p>
      </dgm:t>
    </dgm:pt>
    <dgm:pt modelId="{B2B474C4-C1A1-4DB4-92D3-A71358D661F0}">
      <dgm:prSet phldrT="[Texto]"/>
      <dgm:spPr/>
      <dgm:t>
        <a:bodyPr/>
        <a:lstStyle/>
        <a:p>
          <a:r>
            <a:rPr lang="pt-BR" dirty="0"/>
            <a:t>Visando</a:t>
          </a:r>
        </a:p>
      </dgm:t>
    </dgm:pt>
    <dgm:pt modelId="{7CCEE4B6-8BF1-4100-801E-7358324C0414}" type="parTrans" cxnId="{A3B1D25B-58AB-49AF-B8E9-57884875BB72}">
      <dgm:prSet/>
      <dgm:spPr/>
      <dgm:t>
        <a:bodyPr/>
        <a:lstStyle/>
        <a:p>
          <a:endParaRPr lang="pt-BR"/>
        </a:p>
      </dgm:t>
    </dgm:pt>
    <dgm:pt modelId="{3095A1BB-3EB1-4925-8E9D-1E7C0BAFC6B4}" type="sibTrans" cxnId="{A3B1D25B-58AB-49AF-B8E9-57884875BB72}">
      <dgm:prSet/>
      <dgm:spPr/>
      <dgm:t>
        <a:bodyPr/>
        <a:lstStyle/>
        <a:p>
          <a:endParaRPr lang="pt-BR"/>
        </a:p>
      </dgm:t>
    </dgm:pt>
    <dgm:pt modelId="{1C08CC37-A7D5-48D1-A6FA-7D5E4D592D80}">
      <dgm:prSet phldrT="[Texto]" phldr="1"/>
      <dgm:spPr/>
      <dgm:t>
        <a:bodyPr/>
        <a:lstStyle/>
        <a:p>
          <a:endParaRPr lang="pt-BR" dirty="0"/>
        </a:p>
      </dgm:t>
    </dgm:pt>
    <dgm:pt modelId="{0483B285-AC13-4DF9-A768-C1E4B1377EEA}" type="parTrans" cxnId="{7599BDE7-BD22-4441-B2D1-19883B072DC8}">
      <dgm:prSet/>
      <dgm:spPr/>
      <dgm:t>
        <a:bodyPr/>
        <a:lstStyle/>
        <a:p>
          <a:endParaRPr lang="pt-BR"/>
        </a:p>
      </dgm:t>
    </dgm:pt>
    <dgm:pt modelId="{36B2F2A5-2B7D-4746-A878-0DD656B1D7FF}" type="sibTrans" cxnId="{7599BDE7-BD22-4441-B2D1-19883B072DC8}">
      <dgm:prSet/>
      <dgm:spPr/>
      <dgm:t>
        <a:bodyPr/>
        <a:lstStyle/>
        <a:p>
          <a:endParaRPr lang="pt-BR"/>
        </a:p>
      </dgm:t>
    </dgm:pt>
    <dgm:pt modelId="{1CF37107-EF27-4753-91A6-0AAEB5BF6CF1}">
      <dgm:prSet phldrT="[Texto]" phldr="1"/>
      <dgm:spPr/>
      <dgm:t>
        <a:bodyPr/>
        <a:lstStyle/>
        <a:p>
          <a:endParaRPr lang="pt-BR" dirty="0"/>
        </a:p>
      </dgm:t>
    </dgm:pt>
    <dgm:pt modelId="{FA7B2F66-7BDE-41B0-A4AE-BE9BF4F6538D}" type="parTrans" cxnId="{B3BA670D-01A8-45AE-BBCD-81ECD559AEB4}">
      <dgm:prSet/>
      <dgm:spPr/>
      <dgm:t>
        <a:bodyPr/>
        <a:lstStyle/>
        <a:p>
          <a:endParaRPr lang="pt-BR"/>
        </a:p>
      </dgm:t>
    </dgm:pt>
    <dgm:pt modelId="{5F3D30AE-46DD-4D82-A58E-61A2EFB41D2B}" type="sibTrans" cxnId="{B3BA670D-01A8-45AE-BBCD-81ECD559AEB4}">
      <dgm:prSet/>
      <dgm:spPr/>
      <dgm:t>
        <a:bodyPr/>
        <a:lstStyle/>
        <a:p>
          <a:endParaRPr lang="pt-BR"/>
        </a:p>
      </dgm:t>
    </dgm:pt>
    <dgm:pt modelId="{7B9A7784-1A84-4451-91C2-CD5D49DB7C2A}" type="pres">
      <dgm:prSet presAssocID="{9DF07EA6-2BED-4932-9D44-A9D3CDD0D298}" presName="Name0" presStyleCnt="0">
        <dgm:presLayoutVars>
          <dgm:dir/>
          <dgm:animLvl val="lvl"/>
          <dgm:resizeHandles/>
        </dgm:presLayoutVars>
      </dgm:prSet>
      <dgm:spPr/>
    </dgm:pt>
    <dgm:pt modelId="{AFDD1478-09AE-452E-913E-BE674DBFE1A6}" type="pres">
      <dgm:prSet presAssocID="{7542BECB-72B2-45A5-8A64-DB2FA90D4502}" presName="linNode" presStyleCnt="0"/>
      <dgm:spPr/>
    </dgm:pt>
    <dgm:pt modelId="{10935235-012F-4215-A6AA-3EA9BC6F6D5D}" type="pres">
      <dgm:prSet presAssocID="{7542BECB-72B2-45A5-8A64-DB2FA90D4502}" presName="parentShp" presStyleLbl="node1" presStyleIdx="0" presStyleCnt="2" custScaleX="82629" custScaleY="67491">
        <dgm:presLayoutVars>
          <dgm:bulletEnabled val="1"/>
        </dgm:presLayoutVars>
      </dgm:prSet>
      <dgm:spPr/>
    </dgm:pt>
    <dgm:pt modelId="{12B78FB1-ABEE-48C9-BB12-32A02957D58C}" type="pres">
      <dgm:prSet presAssocID="{7542BECB-72B2-45A5-8A64-DB2FA90D4502}" presName="childShp" presStyleLbl="bgAccFollowNode1" presStyleIdx="0" presStyleCnt="2" custScaleX="33940" custScaleY="36329">
        <dgm:presLayoutVars>
          <dgm:bulletEnabled val="1"/>
        </dgm:presLayoutVars>
      </dgm:prSet>
      <dgm:spPr/>
    </dgm:pt>
    <dgm:pt modelId="{F307D54B-4D69-4E23-AD7E-30B33B394839}" type="pres">
      <dgm:prSet presAssocID="{5C31B478-7FD2-4FC7-9502-7556A5508656}" presName="spacing" presStyleCnt="0"/>
      <dgm:spPr/>
    </dgm:pt>
    <dgm:pt modelId="{7CB58268-A84F-4F99-8425-9F404D8842BB}" type="pres">
      <dgm:prSet presAssocID="{B2B474C4-C1A1-4DB4-92D3-A71358D661F0}" presName="linNode" presStyleCnt="0"/>
      <dgm:spPr/>
    </dgm:pt>
    <dgm:pt modelId="{4EC47F9A-A3E7-497A-8413-1E37F42AA46D}" type="pres">
      <dgm:prSet presAssocID="{B2B474C4-C1A1-4DB4-92D3-A71358D661F0}" presName="parentShp" presStyleLbl="node1" presStyleIdx="1" presStyleCnt="2" custScaleX="84067" custScaleY="69933">
        <dgm:presLayoutVars>
          <dgm:bulletEnabled val="1"/>
        </dgm:presLayoutVars>
      </dgm:prSet>
      <dgm:spPr/>
    </dgm:pt>
    <dgm:pt modelId="{272613C0-16DC-44D3-8013-BACEA57FAE8B}" type="pres">
      <dgm:prSet presAssocID="{B2B474C4-C1A1-4DB4-92D3-A71358D661F0}" presName="childShp" presStyleLbl="bgAccFollowNode1" presStyleIdx="1" presStyleCnt="2" custAng="10800000" custFlipHor="1" custScaleX="30479" custScaleY="35941" custLinFactNeighborX="820">
        <dgm:presLayoutVars>
          <dgm:bulletEnabled val="1"/>
        </dgm:presLayoutVars>
      </dgm:prSet>
      <dgm:spPr/>
    </dgm:pt>
  </dgm:ptLst>
  <dgm:cxnLst>
    <dgm:cxn modelId="{2B32BF07-26FA-4650-AAC8-D59F4F689869}" srcId="{7542BECB-72B2-45A5-8A64-DB2FA90D4502}" destId="{858E4C1A-ACE5-4E58-8554-93845C39F68A}" srcOrd="0" destOrd="0" parTransId="{05165CAA-B4DA-4D51-ADA3-362B6EB58C5A}" sibTransId="{E6856461-B0B3-43AB-8A82-6CA1DDC444D6}"/>
    <dgm:cxn modelId="{B3BA670D-01A8-45AE-BBCD-81ECD559AEB4}" srcId="{B2B474C4-C1A1-4DB4-92D3-A71358D661F0}" destId="{1CF37107-EF27-4753-91A6-0AAEB5BF6CF1}" srcOrd="1" destOrd="0" parTransId="{FA7B2F66-7BDE-41B0-A4AE-BE9BF4F6538D}" sibTransId="{5F3D30AE-46DD-4D82-A58E-61A2EFB41D2B}"/>
    <dgm:cxn modelId="{DA39873C-12DE-4214-A282-2BB845A75674}" type="presOf" srcId="{03B3E4D3-7B11-4208-A9B8-40F4B0C48FD6}" destId="{12B78FB1-ABEE-48C9-BB12-32A02957D58C}" srcOrd="0" destOrd="1" presId="urn:microsoft.com/office/officeart/2005/8/layout/vList6"/>
    <dgm:cxn modelId="{A3B1D25B-58AB-49AF-B8E9-57884875BB72}" srcId="{9DF07EA6-2BED-4932-9D44-A9D3CDD0D298}" destId="{B2B474C4-C1A1-4DB4-92D3-A71358D661F0}" srcOrd="1" destOrd="0" parTransId="{7CCEE4B6-8BF1-4100-801E-7358324C0414}" sibTransId="{3095A1BB-3EB1-4925-8E9D-1E7C0BAFC6B4}"/>
    <dgm:cxn modelId="{A338526B-78BE-4A17-AA09-C9E7AEA3961E}" type="presOf" srcId="{7542BECB-72B2-45A5-8A64-DB2FA90D4502}" destId="{10935235-012F-4215-A6AA-3EA9BC6F6D5D}" srcOrd="0" destOrd="0" presId="urn:microsoft.com/office/officeart/2005/8/layout/vList6"/>
    <dgm:cxn modelId="{66748C51-BF1E-4DE3-8631-8806EF9AE3EF}" type="presOf" srcId="{9DF07EA6-2BED-4932-9D44-A9D3CDD0D298}" destId="{7B9A7784-1A84-4451-91C2-CD5D49DB7C2A}" srcOrd="0" destOrd="0" presId="urn:microsoft.com/office/officeart/2005/8/layout/vList6"/>
    <dgm:cxn modelId="{3094937A-6EFA-4A02-BC19-4350017953DF}" type="presOf" srcId="{1C08CC37-A7D5-48D1-A6FA-7D5E4D592D80}" destId="{272613C0-16DC-44D3-8013-BACEA57FAE8B}" srcOrd="0" destOrd="0" presId="urn:microsoft.com/office/officeart/2005/8/layout/vList6"/>
    <dgm:cxn modelId="{199958AA-C16E-412E-AD73-E449FB5F3118}" type="presOf" srcId="{858E4C1A-ACE5-4E58-8554-93845C39F68A}" destId="{12B78FB1-ABEE-48C9-BB12-32A02957D58C}" srcOrd="0" destOrd="0" presId="urn:microsoft.com/office/officeart/2005/8/layout/vList6"/>
    <dgm:cxn modelId="{BF49F0B1-79AA-458C-A9F4-E34FF44C4BFA}" srcId="{9DF07EA6-2BED-4932-9D44-A9D3CDD0D298}" destId="{7542BECB-72B2-45A5-8A64-DB2FA90D4502}" srcOrd="0" destOrd="0" parTransId="{C9E6B47B-887B-42D8-B3BE-E6F21BABA3C8}" sibTransId="{5C31B478-7FD2-4FC7-9502-7556A5508656}"/>
    <dgm:cxn modelId="{2FC295B3-B5E1-4F0A-B5BB-A1081A458225}" type="presOf" srcId="{B2B474C4-C1A1-4DB4-92D3-A71358D661F0}" destId="{4EC47F9A-A3E7-497A-8413-1E37F42AA46D}" srcOrd="0" destOrd="0" presId="urn:microsoft.com/office/officeart/2005/8/layout/vList6"/>
    <dgm:cxn modelId="{57F69AC8-6BB0-4A71-A12A-14FB47FA97AC}" srcId="{7542BECB-72B2-45A5-8A64-DB2FA90D4502}" destId="{03B3E4D3-7B11-4208-A9B8-40F4B0C48FD6}" srcOrd="1" destOrd="0" parTransId="{32978341-2841-4625-BD00-07239A956CB3}" sibTransId="{68C087AA-F6FA-4B03-8E44-41E8F4831B44}"/>
    <dgm:cxn modelId="{CF2D01DD-E945-49CB-9A76-690F4C0A354D}" type="presOf" srcId="{1CF37107-EF27-4753-91A6-0AAEB5BF6CF1}" destId="{272613C0-16DC-44D3-8013-BACEA57FAE8B}" srcOrd="0" destOrd="1" presId="urn:microsoft.com/office/officeart/2005/8/layout/vList6"/>
    <dgm:cxn modelId="{7599BDE7-BD22-4441-B2D1-19883B072DC8}" srcId="{B2B474C4-C1A1-4DB4-92D3-A71358D661F0}" destId="{1C08CC37-A7D5-48D1-A6FA-7D5E4D592D80}" srcOrd="0" destOrd="0" parTransId="{0483B285-AC13-4DF9-A768-C1E4B1377EEA}" sibTransId="{36B2F2A5-2B7D-4746-A878-0DD656B1D7FF}"/>
    <dgm:cxn modelId="{B405A3FC-9C8B-4245-A0C3-0CB3F23D3060}" type="presParOf" srcId="{7B9A7784-1A84-4451-91C2-CD5D49DB7C2A}" destId="{AFDD1478-09AE-452E-913E-BE674DBFE1A6}" srcOrd="0" destOrd="0" presId="urn:microsoft.com/office/officeart/2005/8/layout/vList6"/>
    <dgm:cxn modelId="{A66B4A18-E807-425F-8AF2-DF1CDE815B23}" type="presParOf" srcId="{AFDD1478-09AE-452E-913E-BE674DBFE1A6}" destId="{10935235-012F-4215-A6AA-3EA9BC6F6D5D}" srcOrd="0" destOrd="0" presId="urn:microsoft.com/office/officeart/2005/8/layout/vList6"/>
    <dgm:cxn modelId="{44C75361-8C1A-4397-B640-622C76ED3BF9}" type="presParOf" srcId="{AFDD1478-09AE-452E-913E-BE674DBFE1A6}" destId="{12B78FB1-ABEE-48C9-BB12-32A02957D58C}" srcOrd="1" destOrd="0" presId="urn:microsoft.com/office/officeart/2005/8/layout/vList6"/>
    <dgm:cxn modelId="{13870D8E-9508-42ED-B264-BDE71924B8D3}" type="presParOf" srcId="{7B9A7784-1A84-4451-91C2-CD5D49DB7C2A}" destId="{F307D54B-4D69-4E23-AD7E-30B33B394839}" srcOrd="1" destOrd="0" presId="urn:microsoft.com/office/officeart/2005/8/layout/vList6"/>
    <dgm:cxn modelId="{440F17E0-345D-4411-8421-5CBF9F6F6023}" type="presParOf" srcId="{7B9A7784-1A84-4451-91C2-CD5D49DB7C2A}" destId="{7CB58268-A84F-4F99-8425-9F404D8842BB}" srcOrd="2" destOrd="0" presId="urn:microsoft.com/office/officeart/2005/8/layout/vList6"/>
    <dgm:cxn modelId="{F784BF01-16F0-4314-9AF4-4AF80DEC5D51}" type="presParOf" srcId="{7CB58268-A84F-4F99-8425-9F404D8842BB}" destId="{4EC47F9A-A3E7-497A-8413-1E37F42AA46D}" srcOrd="0" destOrd="0" presId="urn:microsoft.com/office/officeart/2005/8/layout/vList6"/>
    <dgm:cxn modelId="{A6A5DEC8-F6FE-4452-B341-AB6777AB2557}" type="presParOf" srcId="{7CB58268-A84F-4F99-8425-9F404D8842BB}" destId="{272613C0-16DC-44D3-8013-BACEA57FAE8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D543E-C84A-4D6F-B2F1-D7D25FA22F8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t-BR"/>
        </a:p>
      </dgm:t>
    </dgm:pt>
    <dgm:pt modelId="{D57DBA48-319B-4372-A20A-E5116C49CC1B}">
      <dgm:prSet phldrT="[Texto]"/>
      <dgm:spPr/>
      <dgm:t>
        <a:bodyPr/>
        <a:lstStyle/>
        <a:p>
          <a:r>
            <a:rPr lang="pt-BR" dirty="0"/>
            <a:t>Administração do tempo</a:t>
          </a:r>
        </a:p>
      </dgm:t>
    </dgm:pt>
    <dgm:pt modelId="{8E8B1EC3-85CF-4F5C-A0D7-3E3A375AE232}" type="parTrans" cxnId="{CFCC84B1-F89D-4067-B42C-56858F8BE8FE}">
      <dgm:prSet/>
      <dgm:spPr/>
      <dgm:t>
        <a:bodyPr/>
        <a:lstStyle/>
        <a:p>
          <a:endParaRPr lang="pt-BR"/>
        </a:p>
      </dgm:t>
    </dgm:pt>
    <dgm:pt modelId="{2C53B21D-0D84-4608-98A0-0E6996830543}" type="sibTrans" cxnId="{CFCC84B1-F89D-4067-B42C-56858F8BE8FE}">
      <dgm:prSet/>
      <dgm:spPr/>
      <dgm:t>
        <a:bodyPr/>
        <a:lstStyle/>
        <a:p>
          <a:endParaRPr lang="pt-BR"/>
        </a:p>
      </dgm:t>
    </dgm:pt>
    <dgm:pt modelId="{D2FA29D7-D4F9-4006-9E42-6D21CD92CEDD}">
      <dgm:prSet phldrT="[Texto]"/>
      <dgm:spPr/>
      <dgm:t>
        <a:bodyPr/>
        <a:lstStyle/>
        <a:p>
          <a:r>
            <a:rPr lang="pt-BR" dirty="0"/>
            <a:t>Comunicação</a:t>
          </a:r>
        </a:p>
      </dgm:t>
    </dgm:pt>
    <dgm:pt modelId="{AFDCD403-1091-4E7E-8EE9-9775C06ABA0D}" type="parTrans" cxnId="{2D640BDF-A3A2-4C27-ABDF-30CA91B6DC28}">
      <dgm:prSet/>
      <dgm:spPr/>
      <dgm:t>
        <a:bodyPr/>
        <a:lstStyle/>
        <a:p>
          <a:endParaRPr lang="pt-BR"/>
        </a:p>
      </dgm:t>
    </dgm:pt>
    <dgm:pt modelId="{217D2556-94B3-4F9E-8B99-951C6FD6A2F7}" type="sibTrans" cxnId="{2D640BDF-A3A2-4C27-ABDF-30CA91B6DC28}">
      <dgm:prSet/>
      <dgm:spPr/>
      <dgm:t>
        <a:bodyPr/>
        <a:lstStyle/>
        <a:p>
          <a:endParaRPr lang="pt-BR"/>
        </a:p>
      </dgm:t>
    </dgm:pt>
    <dgm:pt modelId="{43C6A987-55F2-4057-936F-E6C8B99D0D9E}">
      <dgm:prSet phldrT="[Texto]"/>
      <dgm:spPr/>
      <dgm:t>
        <a:bodyPr/>
        <a:lstStyle/>
        <a:p>
          <a:r>
            <a:rPr lang="pt-BR" dirty="0"/>
            <a:t>Conhecimento superior</a:t>
          </a:r>
        </a:p>
      </dgm:t>
    </dgm:pt>
    <dgm:pt modelId="{D4FFD17D-D9FE-4750-BFE7-1A1AB13F2BF1}" type="parTrans" cxnId="{73725665-3A91-44A5-8F8B-FD299B2D6E07}">
      <dgm:prSet/>
      <dgm:spPr/>
      <dgm:t>
        <a:bodyPr/>
        <a:lstStyle/>
        <a:p>
          <a:endParaRPr lang="pt-BR"/>
        </a:p>
      </dgm:t>
    </dgm:pt>
    <dgm:pt modelId="{EDF153A0-0FB3-465A-8987-2C43AE3E0ED2}" type="sibTrans" cxnId="{73725665-3A91-44A5-8F8B-FD299B2D6E07}">
      <dgm:prSet/>
      <dgm:spPr/>
      <dgm:t>
        <a:bodyPr/>
        <a:lstStyle/>
        <a:p>
          <a:endParaRPr lang="pt-BR"/>
        </a:p>
      </dgm:t>
    </dgm:pt>
    <dgm:pt modelId="{F1AD62B3-2479-438A-B6DD-D066DBCD107A}">
      <dgm:prSet phldrT="[Texto]"/>
      <dgm:spPr/>
      <dgm:t>
        <a:bodyPr/>
        <a:lstStyle/>
        <a:p>
          <a:r>
            <a:rPr lang="pt-BR" dirty="0"/>
            <a:t>Marketing</a:t>
          </a:r>
        </a:p>
      </dgm:t>
    </dgm:pt>
    <dgm:pt modelId="{2E766E23-55F2-4E45-8558-8D9871B1CC71}" type="parTrans" cxnId="{A5357676-D72B-4A2B-B2C5-31DD50CB56F9}">
      <dgm:prSet/>
      <dgm:spPr/>
      <dgm:t>
        <a:bodyPr/>
        <a:lstStyle/>
        <a:p>
          <a:endParaRPr lang="pt-BR"/>
        </a:p>
      </dgm:t>
    </dgm:pt>
    <dgm:pt modelId="{37C28596-8E5F-4741-9ABA-CC34EC2340E6}" type="sibTrans" cxnId="{A5357676-D72B-4A2B-B2C5-31DD50CB56F9}">
      <dgm:prSet/>
      <dgm:spPr/>
      <dgm:t>
        <a:bodyPr/>
        <a:lstStyle/>
        <a:p>
          <a:endParaRPr lang="pt-BR"/>
        </a:p>
      </dgm:t>
    </dgm:pt>
    <dgm:pt modelId="{E31F2BB7-1C02-46C0-97BF-CC76328EC94A}">
      <dgm:prSet phldrT="[Texto]"/>
      <dgm:spPr/>
      <dgm:t>
        <a:bodyPr/>
        <a:lstStyle/>
        <a:p>
          <a:r>
            <a:rPr lang="pt-BR" dirty="0"/>
            <a:t>Conhecimentos de mercado</a:t>
          </a:r>
        </a:p>
      </dgm:t>
    </dgm:pt>
    <dgm:pt modelId="{9091E1BC-9D78-4F9C-8834-425DC354D492}" type="parTrans" cxnId="{4463D9F4-793D-4738-87CF-FCF74FCD54F8}">
      <dgm:prSet/>
      <dgm:spPr/>
      <dgm:t>
        <a:bodyPr/>
        <a:lstStyle/>
        <a:p>
          <a:endParaRPr lang="pt-BR"/>
        </a:p>
      </dgm:t>
    </dgm:pt>
    <dgm:pt modelId="{DF21B1CF-C0A9-4A40-B13E-C7558A5EC5AE}" type="sibTrans" cxnId="{4463D9F4-793D-4738-87CF-FCF74FCD54F8}">
      <dgm:prSet/>
      <dgm:spPr/>
      <dgm:t>
        <a:bodyPr/>
        <a:lstStyle/>
        <a:p>
          <a:endParaRPr lang="pt-BR"/>
        </a:p>
      </dgm:t>
    </dgm:pt>
    <dgm:pt modelId="{83954C66-13CA-4EDD-9788-E66F1BBCAACB}" type="pres">
      <dgm:prSet presAssocID="{123D543E-C84A-4D6F-B2F1-D7D25FA22F82}" presName="cycle" presStyleCnt="0">
        <dgm:presLayoutVars>
          <dgm:dir/>
          <dgm:resizeHandles val="exact"/>
        </dgm:presLayoutVars>
      </dgm:prSet>
      <dgm:spPr/>
    </dgm:pt>
    <dgm:pt modelId="{FDB3E573-3A49-4934-9F8F-F4000367B34F}" type="pres">
      <dgm:prSet presAssocID="{D57DBA48-319B-4372-A20A-E5116C49CC1B}" presName="node" presStyleLbl="node1" presStyleIdx="0" presStyleCnt="5">
        <dgm:presLayoutVars>
          <dgm:bulletEnabled val="1"/>
        </dgm:presLayoutVars>
      </dgm:prSet>
      <dgm:spPr/>
    </dgm:pt>
    <dgm:pt modelId="{9A993DB5-CCD9-42B3-8620-26793A610B20}" type="pres">
      <dgm:prSet presAssocID="{D57DBA48-319B-4372-A20A-E5116C49CC1B}" presName="spNode" presStyleCnt="0"/>
      <dgm:spPr/>
    </dgm:pt>
    <dgm:pt modelId="{CA929918-8609-4F75-98EE-2C47EDB3B50B}" type="pres">
      <dgm:prSet presAssocID="{2C53B21D-0D84-4608-98A0-0E6996830543}" presName="sibTrans" presStyleLbl="sibTrans1D1" presStyleIdx="0" presStyleCnt="5"/>
      <dgm:spPr/>
    </dgm:pt>
    <dgm:pt modelId="{32A73115-B17C-412D-AB2F-CF2E5DBB0D75}" type="pres">
      <dgm:prSet presAssocID="{D2FA29D7-D4F9-4006-9E42-6D21CD92CEDD}" presName="node" presStyleLbl="node1" presStyleIdx="1" presStyleCnt="5">
        <dgm:presLayoutVars>
          <dgm:bulletEnabled val="1"/>
        </dgm:presLayoutVars>
      </dgm:prSet>
      <dgm:spPr/>
    </dgm:pt>
    <dgm:pt modelId="{6301CE1F-042A-43B7-9CA6-EE7AA5CB0863}" type="pres">
      <dgm:prSet presAssocID="{D2FA29D7-D4F9-4006-9E42-6D21CD92CEDD}" presName="spNode" presStyleCnt="0"/>
      <dgm:spPr/>
    </dgm:pt>
    <dgm:pt modelId="{57CA09AD-511F-4CA8-8C29-4FC00D96B5F9}" type="pres">
      <dgm:prSet presAssocID="{217D2556-94B3-4F9E-8B99-951C6FD6A2F7}" presName="sibTrans" presStyleLbl="sibTrans1D1" presStyleIdx="1" presStyleCnt="5"/>
      <dgm:spPr/>
    </dgm:pt>
    <dgm:pt modelId="{BCC3850D-A5D4-44E9-8566-4BC363910D90}" type="pres">
      <dgm:prSet presAssocID="{43C6A987-55F2-4057-936F-E6C8B99D0D9E}" presName="node" presStyleLbl="node1" presStyleIdx="2" presStyleCnt="5">
        <dgm:presLayoutVars>
          <dgm:bulletEnabled val="1"/>
        </dgm:presLayoutVars>
      </dgm:prSet>
      <dgm:spPr/>
    </dgm:pt>
    <dgm:pt modelId="{C23D78AB-F6A3-4A2E-A7DE-91DE13D50CB2}" type="pres">
      <dgm:prSet presAssocID="{43C6A987-55F2-4057-936F-E6C8B99D0D9E}" presName="spNode" presStyleCnt="0"/>
      <dgm:spPr/>
    </dgm:pt>
    <dgm:pt modelId="{BB0FB12A-DBB6-4D6B-BC7E-CA79566F3A4E}" type="pres">
      <dgm:prSet presAssocID="{EDF153A0-0FB3-465A-8987-2C43AE3E0ED2}" presName="sibTrans" presStyleLbl="sibTrans1D1" presStyleIdx="2" presStyleCnt="5"/>
      <dgm:spPr/>
    </dgm:pt>
    <dgm:pt modelId="{64B01C63-331A-47C9-AA63-61E7E11357A1}" type="pres">
      <dgm:prSet presAssocID="{F1AD62B3-2479-438A-B6DD-D066DBCD107A}" presName="node" presStyleLbl="node1" presStyleIdx="3" presStyleCnt="5">
        <dgm:presLayoutVars>
          <dgm:bulletEnabled val="1"/>
        </dgm:presLayoutVars>
      </dgm:prSet>
      <dgm:spPr/>
    </dgm:pt>
    <dgm:pt modelId="{679B29A4-35A7-4D18-A956-D13031C7A06E}" type="pres">
      <dgm:prSet presAssocID="{F1AD62B3-2479-438A-B6DD-D066DBCD107A}" presName="spNode" presStyleCnt="0"/>
      <dgm:spPr/>
    </dgm:pt>
    <dgm:pt modelId="{98FB48ED-2E23-4C9E-A186-EC4340C81D59}" type="pres">
      <dgm:prSet presAssocID="{37C28596-8E5F-4741-9ABA-CC34EC2340E6}" presName="sibTrans" presStyleLbl="sibTrans1D1" presStyleIdx="3" presStyleCnt="5"/>
      <dgm:spPr/>
    </dgm:pt>
    <dgm:pt modelId="{B4AEAEC8-792F-4A2F-A978-E2F470239FFE}" type="pres">
      <dgm:prSet presAssocID="{E31F2BB7-1C02-46C0-97BF-CC76328EC94A}" presName="node" presStyleLbl="node1" presStyleIdx="4" presStyleCnt="5">
        <dgm:presLayoutVars>
          <dgm:bulletEnabled val="1"/>
        </dgm:presLayoutVars>
      </dgm:prSet>
      <dgm:spPr/>
    </dgm:pt>
    <dgm:pt modelId="{D9F73F61-3AB8-4011-B142-069687E67ED6}" type="pres">
      <dgm:prSet presAssocID="{E31F2BB7-1C02-46C0-97BF-CC76328EC94A}" presName="spNode" presStyleCnt="0"/>
      <dgm:spPr/>
    </dgm:pt>
    <dgm:pt modelId="{32AFE520-E00E-4D12-8945-531F308D6446}" type="pres">
      <dgm:prSet presAssocID="{DF21B1CF-C0A9-4A40-B13E-C7558A5EC5AE}" presName="sibTrans" presStyleLbl="sibTrans1D1" presStyleIdx="4" presStyleCnt="5"/>
      <dgm:spPr/>
    </dgm:pt>
  </dgm:ptLst>
  <dgm:cxnLst>
    <dgm:cxn modelId="{CA326802-3C2C-4682-8E98-AA90CF9C8093}" type="presOf" srcId="{37C28596-8E5F-4741-9ABA-CC34EC2340E6}" destId="{98FB48ED-2E23-4C9E-A186-EC4340C81D59}" srcOrd="0" destOrd="0" presId="urn:microsoft.com/office/officeart/2005/8/layout/cycle5"/>
    <dgm:cxn modelId="{4003150B-0377-4B07-86DD-87F972A27A6A}" type="presOf" srcId="{EDF153A0-0FB3-465A-8987-2C43AE3E0ED2}" destId="{BB0FB12A-DBB6-4D6B-BC7E-CA79566F3A4E}" srcOrd="0" destOrd="0" presId="urn:microsoft.com/office/officeart/2005/8/layout/cycle5"/>
    <dgm:cxn modelId="{BD36C712-4471-4F63-B68F-0CB3BDF8D219}" type="presOf" srcId="{F1AD62B3-2479-438A-B6DD-D066DBCD107A}" destId="{64B01C63-331A-47C9-AA63-61E7E11357A1}" srcOrd="0" destOrd="0" presId="urn:microsoft.com/office/officeart/2005/8/layout/cycle5"/>
    <dgm:cxn modelId="{73725665-3A91-44A5-8F8B-FD299B2D6E07}" srcId="{123D543E-C84A-4D6F-B2F1-D7D25FA22F82}" destId="{43C6A987-55F2-4057-936F-E6C8B99D0D9E}" srcOrd="2" destOrd="0" parTransId="{D4FFD17D-D9FE-4750-BFE7-1A1AB13F2BF1}" sibTransId="{EDF153A0-0FB3-465A-8987-2C43AE3E0ED2}"/>
    <dgm:cxn modelId="{68266972-0D03-47C4-A17E-10F790B72578}" type="presOf" srcId="{43C6A987-55F2-4057-936F-E6C8B99D0D9E}" destId="{BCC3850D-A5D4-44E9-8566-4BC363910D90}" srcOrd="0" destOrd="0" presId="urn:microsoft.com/office/officeart/2005/8/layout/cycle5"/>
    <dgm:cxn modelId="{FCB30A53-DCB0-4172-B9BF-BFA52C8F8EC6}" type="presOf" srcId="{123D543E-C84A-4D6F-B2F1-D7D25FA22F82}" destId="{83954C66-13CA-4EDD-9788-E66F1BBCAACB}" srcOrd="0" destOrd="0" presId="urn:microsoft.com/office/officeart/2005/8/layout/cycle5"/>
    <dgm:cxn modelId="{E4633675-D69B-4D6B-BA68-AB2A2D97D4EB}" type="presOf" srcId="{DF21B1CF-C0A9-4A40-B13E-C7558A5EC5AE}" destId="{32AFE520-E00E-4D12-8945-531F308D6446}" srcOrd="0" destOrd="0" presId="urn:microsoft.com/office/officeart/2005/8/layout/cycle5"/>
    <dgm:cxn modelId="{A5357676-D72B-4A2B-B2C5-31DD50CB56F9}" srcId="{123D543E-C84A-4D6F-B2F1-D7D25FA22F82}" destId="{F1AD62B3-2479-438A-B6DD-D066DBCD107A}" srcOrd="3" destOrd="0" parTransId="{2E766E23-55F2-4E45-8558-8D9871B1CC71}" sibTransId="{37C28596-8E5F-4741-9ABA-CC34EC2340E6}"/>
    <dgm:cxn modelId="{45EA367A-F378-4E5B-9A4C-B4506DD2D238}" type="presOf" srcId="{2C53B21D-0D84-4608-98A0-0E6996830543}" destId="{CA929918-8609-4F75-98EE-2C47EDB3B50B}" srcOrd="0" destOrd="0" presId="urn:microsoft.com/office/officeart/2005/8/layout/cycle5"/>
    <dgm:cxn modelId="{0FF71389-50BC-4B26-8683-E82333CB94C4}" type="presOf" srcId="{D57DBA48-319B-4372-A20A-E5116C49CC1B}" destId="{FDB3E573-3A49-4934-9F8F-F4000367B34F}" srcOrd="0" destOrd="0" presId="urn:microsoft.com/office/officeart/2005/8/layout/cycle5"/>
    <dgm:cxn modelId="{37E03C8C-3EFE-4A7A-B54D-523AAA1CC5E1}" type="presOf" srcId="{D2FA29D7-D4F9-4006-9E42-6D21CD92CEDD}" destId="{32A73115-B17C-412D-AB2F-CF2E5DBB0D75}" srcOrd="0" destOrd="0" presId="urn:microsoft.com/office/officeart/2005/8/layout/cycle5"/>
    <dgm:cxn modelId="{CFCC84B1-F89D-4067-B42C-56858F8BE8FE}" srcId="{123D543E-C84A-4D6F-B2F1-D7D25FA22F82}" destId="{D57DBA48-319B-4372-A20A-E5116C49CC1B}" srcOrd="0" destOrd="0" parTransId="{8E8B1EC3-85CF-4F5C-A0D7-3E3A375AE232}" sibTransId="{2C53B21D-0D84-4608-98A0-0E6996830543}"/>
    <dgm:cxn modelId="{A6B2A9B2-E099-4D5C-B262-C9418556A1E3}" type="presOf" srcId="{E31F2BB7-1C02-46C0-97BF-CC76328EC94A}" destId="{B4AEAEC8-792F-4A2F-A978-E2F470239FFE}" srcOrd="0" destOrd="0" presId="urn:microsoft.com/office/officeart/2005/8/layout/cycle5"/>
    <dgm:cxn modelId="{2D640BDF-A3A2-4C27-ABDF-30CA91B6DC28}" srcId="{123D543E-C84A-4D6F-B2F1-D7D25FA22F82}" destId="{D2FA29D7-D4F9-4006-9E42-6D21CD92CEDD}" srcOrd="1" destOrd="0" parTransId="{AFDCD403-1091-4E7E-8EE9-9775C06ABA0D}" sibTransId="{217D2556-94B3-4F9E-8B99-951C6FD6A2F7}"/>
    <dgm:cxn modelId="{27FC39E7-3716-46AF-9DEF-83D957CCAD09}" type="presOf" srcId="{217D2556-94B3-4F9E-8B99-951C6FD6A2F7}" destId="{57CA09AD-511F-4CA8-8C29-4FC00D96B5F9}" srcOrd="0" destOrd="0" presId="urn:microsoft.com/office/officeart/2005/8/layout/cycle5"/>
    <dgm:cxn modelId="{4463D9F4-793D-4738-87CF-FCF74FCD54F8}" srcId="{123D543E-C84A-4D6F-B2F1-D7D25FA22F82}" destId="{E31F2BB7-1C02-46C0-97BF-CC76328EC94A}" srcOrd="4" destOrd="0" parTransId="{9091E1BC-9D78-4F9C-8834-425DC354D492}" sibTransId="{DF21B1CF-C0A9-4A40-B13E-C7558A5EC5AE}"/>
    <dgm:cxn modelId="{460E6437-1CA1-421C-ACEB-9955C3F4180F}" type="presParOf" srcId="{83954C66-13CA-4EDD-9788-E66F1BBCAACB}" destId="{FDB3E573-3A49-4934-9F8F-F4000367B34F}" srcOrd="0" destOrd="0" presId="urn:microsoft.com/office/officeart/2005/8/layout/cycle5"/>
    <dgm:cxn modelId="{E5DBE8EE-6217-44E0-92D1-D35B016872D7}" type="presParOf" srcId="{83954C66-13CA-4EDD-9788-E66F1BBCAACB}" destId="{9A993DB5-CCD9-42B3-8620-26793A610B20}" srcOrd="1" destOrd="0" presId="urn:microsoft.com/office/officeart/2005/8/layout/cycle5"/>
    <dgm:cxn modelId="{DAC3016C-80BF-435D-8839-4C32AD736844}" type="presParOf" srcId="{83954C66-13CA-4EDD-9788-E66F1BBCAACB}" destId="{CA929918-8609-4F75-98EE-2C47EDB3B50B}" srcOrd="2" destOrd="0" presId="urn:microsoft.com/office/officeart/2005/8/layout/cycle5"/>
    <dgm:cxn modelId="{78348C1A-EB84-49C2-B9AE-97DCFC215CB0}" type="presParOf" srcId="{83954C66-13CA-4EDD-9788-E66F1BBCAACB}" destId="{32A73115-B17C-412D-AB2F-CF2E5DBB0D75}" srcOrd="3" destOrd="0" presId="urn:microsoft.com/office/officeart/2005/8/layout/cycle5"/>
    <dgm:cxn modelId="{6584D69D-FA52-4D32-B70D-2F99E4BCC147}" type="presParOf" srcId="{83954C66-13CA-4EDD-9788-E66F1BBCAACB}" destId="{6301CE1F-042A-43B7-9CA6-EE7AA5CB0863}" srcOrd="4" destOrd="0" presId="urn:microsoft.com/office/officeart/2005/8/layout/cycle5"/>
    <dgm:cxn modelId="{25D07891-E7DB-4E57-BE7E-DA29B3DA1A9C}" type="presParOf" srcId="{83954C66-13CA-4EDD-9788-E66F1BBCAACB}" destId="{57CA09AD-511F-4CA8-8C29-4FC00D96B5F9}" srcOrd="5" destOrd="0" presId="urn:microsoft.com/office/officeart/2005/8/layout/cycle5"/>
    <dgm:cxn modelId="{7904FCD5-05D9-4D4E-A34D-B76D839CCC9A}" type="presParOf" srcId="{83954C66-13CA-4EDD-9788-E66F1BBCAACB}" destId="{BCC3850D-A5D4-44E9-8566-4BC363910D90}" srcOrd="6" destOrd="0" presId="urn:microsoft.com/office/officeart/2005/8/layout/cycle5"/>
    <dgm:cxn modelId="{1D6E74D5-3C6E-4E43-8F79-1A56A67D7245}" type="presParOf" srcId="{83954C66-13CA-4EDD-9788-E66F1BBCAACB}" destId="{C23D78AB-F6A3-4A2E-A7DE-91DE13D50CB2}" srcOrd="7" destOrd="0" presId="urn:microsoft.com/office/officeart/2005/8/layout/cycle5"/>
    <dgm:cxn modelId="{26B3B9FC-2F3C-41D0-8658-83AF4A0F6460}" type="presParOf" srcId="{83954C66-13CA-4EDD-9788-E66F1BBCAACB}" destId="{BB0FB12A-DBB6-4D6B-BC7E-CA79566F3A4E}" srcOrd="8" destOrd="0" presId="urn:microsoft.com/office/officeart/2005/8/layout/cycle5"/>
    <dgm:cxn modelId="{15CA7E1B-D605-49C1-AFD2-6B16FD56E190}" type="presParOf" srcId="{83954C66-13CA-4EDD-9788-E66F1BBCAACB}" destId="{64B01C63-331A-47C9-AA63-61E7E11357A1}" srcOrd="9" destOrd="0" presId="urn:microsoft.com/office/officeart/2005/8/layout/cycle5"/>
    <dgm:cxn modelId="{154F42C6-19C5-4F5A-A6F4-65FAE5DE2BD3}" type="presParOf" srcId="{83954C66-13CA-4EDD-9788-E66F1BBCAACB}" destId="{679B29A4-35A7-4D18-A956-D13031C7A06E}" srcOrd="10" destOrd="0" presId="urn:microsoft.com/office/officeart/2005/8/layout/cycle5"/>
    <dgm:cxn modelId="{C9F709D9-E262-4844-A9FA-8B216A0BA7B7}" type="presParOf" srcId="{83954C66-13CA-4EDD-9788-E66F1BBCAACB}" destId="{98FB48ED-2E23-4C9E-A186-EC4340C81D59}" srcOrd="11" destOrd="0" presId="urn:microsoft.com/office/officeart/2005/8/layout/cycle5"/>
    <dgm:cxn modelId="{53DC00BE-9422-44D0-9801-03DF36A2DBD4}" type="presParOf" srcId="{83954C66-13CA-4EDD-9788-E66F1BBCAACB}" destId="{B4AEAEC8-792F-4A2F-A978-E2F470239FFE}" srcOrd="12" destOrd="0" presId="urn:microsoft.com/office/officeart/2005/8/layout/cycle5"/>
    <dgm:cxn modelId="{4C23FC77-2760-4BCE-AEA6-0784036927C3}" type="presParOf" srcId="{83954C66-13CA-4EDD-9788-E66F1BBCAACB}" destId="{D9F73F61-3AB8-4011-B142-069687E67ED6}" srcOrd="13" destOrd="0" presId="urn:microsoft.com/office/officeart/2005/8/layout/cycle5"/>
    <dgm:cxn modelId="{A755AD3E-FE41-463E-A64B-E9A47F8C65CE}" type="presParOf" srcId="{83954C66-13CA-4EDD-9788-E66F1BBCAACB}" destId="{32AFE520-E00E-4D12-8945-531F308D644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654FD-4723-4194-A2E8-0F51956487B0}" type="doc">
      <dgm:prSet loTypeId="urn:microsoft.com/office/officeart/2005/8/layout/chart3" loCatId="relationship" qsTypeId="urn:microsoft.com/office/officeart/2005/8/quickstyle/simple1" qsCatId="simple" csTypeId="urn:microsoft.com/office/officeart/2005/8/colors/accent1_2" csCatId="accent1" phldr="1"/>
      <dgm:spPr/>
    </dgm:pt>
    <dgm:pt modelId="{A0514254-FDBC-4B2B-BB28-05763612074F}">
      <dgm:prSet phldrT="[Texto]"/>
      <dgm:spPr/>
      <dgm:t>
        <a:bodyPr/>
        <a:lstStyle/>
        <a:p>
          <a:r>
            <a:rPr lang="pt-BR" dirty="0"/>
            <a:t>27% </a:t>
          </a:r>
          <a:r>
            <a:rPr lang="pt-BR" dirty="0" err="1"/>
            <a:t>autônamos</a:t>
          </a:r>
          <a:endParaRPr lang="pt-BR" dirty="0"/>
        </a:p>
      </dgm:t>
    </dgm:pt>
    <dgm:pt modelId="{0A5C2F0A-1430-4A17-AA3B-D73AB3F7B84E}" type="parTrans" cxnId="{6DEF467B-8BA0-430D-BC96-1E050B507767}">
      <dgm:prSet/>
      <dgm:spPr/>
      <dgm:t>
        <a:bodyPr/>
        <a:lstStyle/>
        <a:p>
          <a:endParaRPr lang="pt-BR"/>
        </a:p>
      </dgm:t>
    </dgm:pt>
    <dgm:pt modelId="{7C910A65-16DD-473E-8E7E-4C53C7753F83}" type="sibTrans" cxnId="{6DEF467B-8BA0-430D-BC96-1E050B507767}">
      <dgm:prSet/>
      <dgm:spPr/>
      <dgm:t>
        <a:bodyPr/>
        <a:lstStyle/>
        <a:p>
          <a:endParaRPr lang="pt-BR"/>
        </a:p>
      </dgm:t>
    </dgm:pt>
    <dgm:pt modelId="{AE9356FA-17D2-4402-AFF2-E1253620D6BE}">
      <dgm:prSet phldrT="[Texto]"/>
      <dgm:spPr/>
      <dgm:t>
        <a:bodyPr/>
        <a:lstStyle/>
        <a:p>
          <a:r>
            <a:rPr lang="pt-BR" dirty="0"/>
            <a:t>9% Contratos temporários</a:t>
          </a:r>
        </a:p>
      </dgm:t>
    </dgm:pt>
    <dgm:pt modelId="{F24F8424-8E75-4744-90CC-67DEF47FF5D8}" type="parTrans" cxnId="{757AB777-578E-41AF-A345-2DD95CEC6D0E}">
      <dgm:prSet/>
      <dgm:spPr/>
      <dgm:t>
        <a:bodyPr/>
        <a:lstStyle/>
        <a:p>
          <a:endParaRPr lang="pt-BR"/>
        </a:p>
      </dgm:t>
    </dgm:pt>
    <dgm:pt modelId="{D6BF9673-20BD-4D69-9EA4-D61FD2C8E268}" type="sibTrans" cxnId="{757AB777-578E-41AF-A345-2DD95CEC6D0E}">
      <dgm:prSet/>
      <dgm:spPr/>
      <dgm:t>
        <a:bodyPr/>
        <a:lstStyle/>
        <a:p>
          <a:endParaRPr lang="pt-BR"/>
        </a:p>
      </dgm:t>
    </dgm:pt>
    <dgm:pt modelId="{7EF054AC-70C8-4EB0-B4FE-0458A91BEEB0}">
      <dgm:prSet phldrT="[Texto]"/>
      <dgm:spPr/>
      <dgm:t>
        <a:bodyPr/>
        <a:lstStyle/>
        <a:p>
          <a:r>
            <a:rPr lang="pt-BR" dirty="0"/>
            <a:t>36% em carteira assinada</a:t>
          </a:r>
        </a:p>
      </dgm:t>
    </dgm:pt>
    <dgm:pt modelId="{91DD72A1-3C67-45EA-BB1A-B2D395D596E8}" type="parTrans" cxnId="{11432C99-F682-4946-BC93-1E39D2B35B0C}">
      <dgm:prSet/>
      <dgm:spPr/>
      <dgm:t>
        <a:bodyPr/>
        <a:lstStyle/>
        <a:p>
          <a:endParaRPr lang="pt-BR"/>
        </a:p>
      </dgm:t>
    </dgm:pt>
    <dgm:pt modelId="{00F2FBA9-0AFB-4240-8698-807E55244F37}" type="sibTrans" cxnId="{11432C99-F682-4946-BC93-1E39D2B35B0C}">
      <dgm:prSet/>
      <dgm:spPr/>
      <dgm:t>
        <a:bodyPr/>
        <a:lstStyle/>
        <a:p>
          <a:endParaRPr lang="pt-BR"/>
        </a:p>
      </dgm:t>
    </dgm:pt>
    <dgm:pt modelId="{BC62C852-0E1F-4DF9-BC63-129C6ACB6E70}">
      <dgm:prSet/>
      <dgm:spPr/>
      <dgm:t>
        <a:bodyPr/>
        <a:lstStyle/>
        <a:p>
          <a:r>
            <a:rPr lang="pt-BR" dirty="0"/>
            <a:t>7% Possuem sua própria empresa</a:t>
          </a:r>
        </a:p>
      </dgm:t>
    </dgm:pt>
    <dgm:pt modelId="{95E1A16D-EE86-495F-8294-983BE5C4FD4E}" type="parTrans" cxnId="{F517CF36-6A67-479D-9C24-C9D1CAB2027E}">
      <dgm:prSet/>
      <dgm:spPr/>
      <dgm:t>
        <a:bodyPr/>
        <a:lstStyle/>
        <a:p>
          <a:endParaRPr lang="pt-BR"/>
        </a:p>
      </dgm:t>
    </dgm:pt>
    <dgm:pt modelId="{849DE499-950F-4D19-8818-EB37EA325EC4}" type="sibTrans" cxnId="{F517CF36-6A67-479D-9C24-C9D1CAB2027E}">
      <dgm:prSet/>
      <dgm:spPr/>
      <dgm:t>
        <a:bodyPr/>
        <a:lstStyle/>
        <a:p>
          <a:endParaRPr lang="pt-BR"/>
        </a:p>
      </dgm:t>
    </dgm:pt>
    <dgm:pt modelId="{B5155078-278D-435A-B22A-8DAC8D2900D5}">
      <dgm:prSet/>
      <dgm:spPr/>
      <dgm:t>
        <a:bodyPr/>
        <a:lstStyle/>
        <a:p>
          <a:r>
            <a:rPr lang="pt-BR" dirty="0"/>
            <a:t>21% outras</a:t>
          </a:r>
        </a:p>
      </dgm:t>
    </dgm:pt>
    <dgm:pt modelId="{EF72B4C5-42CB-437E-873A-BCD6BE7F0CAA}" type="parTrans" cxnId="{3DFF366B-4502-4E4A-A5C2-0A9159150447}">
      <dgm:prSet/>
      <dgm:spPr/>
      <dgm:t>
        <a:bodyPr/>
        <a:lstStyle/>
        <a:p>
          <a:endParaRPr lang="pt-BR"/>
        </a:p>
      </dgm:t>
    </dgm:pt>
    <dgm:pt modelId="{3ABCEA29-C859-48B0-9258-B59AD602CC31}" type="sibTrans" cxnId="{3DFF366B-4502-4E4A-A5C2-0A9159150447}">
      <dgm:prSet/>
      <dgm:spPr/>
      <dgm:t>
        <a:bodyPr/>
        <a:lstStyle/>
        <a:p>
          <a:endParaRPr lang="pt-BR"/>
        </a:p>
      </dgm:t>
    </dgm:pt>
    <dgm:pt modelId="{7EC45189-F280-48C2-9EAC-A7BBB20FF205}" type="pres">
      <dgm:prSet presAssocID="{72D654FD-4723-4194-A2E8-0F51956487B0}" presName="compositeShape" presStyleCnt="0">
        <dgm:presLayoutVars>
          <dgm:chMax val="7"/>
          <dgm:dir/>
          <dgm:resizeHandles val="exact"/>
        </dgm:presLayoutVars>
      </dgm:prSet>
      <dgm:spPr/>
    </dgm:pt>
    <dgm:pt modelId="{0E524294-B94D-4F07-A3CF-7D2765F4EE03}" type="pres">
      <dgm:prSet presAssocID="{72D654FD-4723-4194-A2E8-0F51956487B0}" presName="wedge1" presStyleLbl="node1" presStyleIdx="0" presStyleCnt="5"/>
      <dgm:spPr/>
    </dgm:pt>
    <dgm:pt modelId="{6F033DBE-3EC1-4EDB-8959-7780927C1622}" type="pres">
      <dgm:prSet presAssocID="{72D654FD-4723-4194-A2E8-0F51956487B0}" presName="wedge1Tx" presStyleLbl="node1" presStyleIdx="0" presStyleCnt="5">
        <dgm:presLayoutVars>
          <dgm:chMax val="0"/>
          <dgm:chPref val="0"/>
          <dgm:bulletEnabled val="1"/>
        </dgm:presLayoutVars>
      </dgm:prSet>
      <dgm:spPr/>
    </dgm:pt>
    <dgm:pt modelId="{BD805A07-88ED-40A9-A74A-DA4EC2984668}" type="pres">
      <dgm:prSet presAssocID="{72D654FD-4723-4194-A2E8-0F51956487B0}" presName="wedge2" presStyleLbl="node1" presStyleIdx="1" presStyleCnt="5"/>
      <dgm:spPr/>
    </dgm:pt>
    <dgm:pt modelId="{C52C71DE-9BCF-4694-A675-C55B0E572A66}" type="pres">
      <dgm:prSet presAssocID="{72D654FD-4723-4194-A2E8-0F51956487B0}" presName="wedge2Tx" presStyleLbl="node1" presStyleIdx="1" presStyleCnt="5">
        <dgm:presLayoutVars>
          <dgm:chMax val="0"/>
          <dgm:chPref val="0"/>
          <dgm:bulletEnabled val="1"/>
        </dgm:presLayoutVars>
      </dgm:prSet>
      <dgm:spPr/>
    </dgm:pt>
    <dgm:pt modelId="{06BD6E90-194E-4AA3-9F3C-4E91E3155E5E}" type="pres">
      <dgm:prSet presAssocID="{72D654FD-4723-4194-A2E8-0F51956487B0}" presName="wedge3" presStyleLbl="node1" presStyleIdx="2" presStyleCnt="5"/>
      <dgm:spPr/>
    </dgm:pt>
    <dgm:pt modelId="{51A903B6-3D08-44D9-A3FA-237626227474}" type="pres">
      <dgm:prSet presAssocID="{72D654FD-4723-4194-A2E8-0F51956487B0}" presName="wedge3Tx" presStyleLbl="node1" presStyleIdx="2" presStyleCnt="5">
        <dgm:presLayoutVars>
          <dgm:chMax val="0"/>
          <dgm:chPref val="0"/>
          <dgm:bulletEnabled val="1"/>
        </dgm:presLayoutVars>
      </dgm:prSet>
      <dgm:spPr/>
    </dgm:pt>
    <dgm:pt modelId="{F17EFA77-85D5-4A2B-B0FC-3D73F7728AE6}" type="pres">
      <dgm:prSet presAssocID="{72D654FD-4723-4194-A2E8-0F51956487B0}" presName="wedge4" presStyleLbl="node1" presStyleIdx="3" presStyleCnt="5"/>
      <dgm:spPr/>
    </dgm:pt>
    <dgm:pt modelId="{F05359D5-3DB7-4542-B4DD-20D277CD6920}" type="pres">
      <dgm:prSet presAssocID="{72D654FD-4723-4194-A2E8-0F51956487B0}" presName="wedge4Tx" presStyleLbl="node1" presStyleIdx="3" presStyleCnt="5">
        <dgm:presLayoutVars>
          <dgm:chMax val="0"/>
          <dgm:chPref val="0"/>
          <dgm:bulletEnabled val="1"/>
        </dgm:presLayoutVars>
      </dgm:prSet>
      <dgm:spPr/>
    </dgm:pt>
    <dgm:pt modelId="{A6FC1CB0-25AC-472E-BEB8-8572ADBFAED3}" type="pres">
      <dgm:prSet presAssocID="{72D654FD-4723-4194-A2E8-0F51956487B0}" presName="wedge5" presStyleLbl="node1" presStyleIdx="4" presStyleCnt="5"/>
      <dgm:spPr/>
    </dgm:pt>
    <dgm:pt modelId="{CB10DD68-126A-4716-928E-7817ED5A4371}" type="pres">
      <dgm:prSet presAssocID="{72D654FD-4723-4194-A2E8-0F51956487B0}" presName="wedge5Tx" presStyleLbl="node1" presStyleIdx="4" presStyleCnt="5">
        <dgm:presLayoutVars>
          <dgm:chMax val="0"/>
          <dgm:chPref val="0"/>
          <dgm:bulletEnabled val="1"/>
        </dgm:presLayoutVars>
      </dgm:prSet>
      <dgm:spPr/>
    </dgm:pt>
  </dgm:ptLst>
  <dgm:cxnLst>
    <dgm:cxn modelId="{8252AC03-DCC4-4D33-BE62-3AB656AE2A74}" type="presOf" srcId="{AE9356FA-17D2-4402-AFF2-E1253620D6BE}" destId="{F05359D5-3DB7-4542-B4DD-20D277CD6920}" srcOrd="1" destOrd="0" presId="urn:microsoft.com/office/officeart/2005/8/layout/chart3"/>
    <dgm:cxn modelId="{80CA3A07-6A5D-48B3-B341-8C69CE8DB677}" type="presOf" srcId="{A0514254-FDBC-4B2B-BB28-05763612074F}" destId="{6F033DBE-3EC1-4EDB-8959-7780927C1622}" srcOrd="1" destOrd="0" presId="urn:microsoft.com/office/officeart/2005/8/layout/chart3"/>
    <dgm:cxn modelId="{4882782D-A2C9-4A11-9732-A943CC89E5F2}" type="presOf" srcId="{7EF054AC-70C8-4EB0-B4FE-0458A91BEEB0}" destId="{A6FC1CB0-25AC-472E-BEB8-8572ADBFAED3}" srcOrd="0" destOrd="0" presId="urn:microsoft.com/office/officeart/2005/8/layout/chart3"/>
    <dgm:cxn modelId="{F517CF36-6A67-479D-9C24-C9D1CAB2027E}" srcId="{72D654FD-4723-4194-A2E8-0F51956487B0}" destId="{BC62C852-0E1F-4DF9-BC63-129C6ACB6E70}" srcOrd="1" destOrd="0" parTransId="{95E1A16D-EE86-495F-8294-983BE5C4FD4E}" sibTransId="{849DE499-950F-4D19-8818-EB37EA325EC4}"/>
    <dgm:cxn modelId="{F99C4B3A-E4A9-45C7-86DA-59233C05A8E2}" type="presOf" srcId="{B5155078-278D-435A-B22A-8DAC8D2900D5}" destId="{06BD6E90-194E-4AA3-9F3C-4E91E3155E5E}" srcOrd="0" destOrd="0" presId="urn:microsoft.com/office/officeart/2005/8/layout/chart3"/>
    <dgm:cxn modelId="{3DFF366B-4502-4E4A-A5C2-0A9159150447}" srcId="{72D654FD-4723-4194-A2E8-0F51956487B0}" destId="{B5155078-278D-435A-B22A-8DAC8D2900D5}" srcOrd="2" destOrd="0" parTransId="{EF72B4C5-42CB-437E-873A-BCD6BE7F0CAA}" sibTransId="{3ABCEA29-C859-48B0-9258-B59AD602CC31}"/>
    <dgm:cxn modelId="{8BEDE96D-5D75-4301-A32E-BE5E139A7D57}" type="presOf" srcId="{BC62C852-0E1F-4DF9-BC63-129C6ACB6E70}" destId="{BD805A07-88ED-40A9-A74A-DA4EC2984668}" srcOrd="0" destOrd="0" presId="urn:microsoft.com/office/officeart/2005/8/layout/chart3"/>
    <dgm:cxn modelId="{757AB777-578E-41AF-A345-2DD95CEC6D0E}" srcId="{72D654FD-4723-4194-A2E8-0F51956487B0}" destId="{AE9356FA-17D2-4402-AFF2-E1253620D6BE}" srcOrd="3" destOrd="0" parTransId="{F24F8424-8E75-4744-90CC-67DEF47FF5D8}" sibTransId="{D6BF9673-20BD-4D69-9EA4-D61FD2C8E268}"/>
    <dgm:cxn modelId="{7D014379-CED2-4F4E-BB20-71F9B679892B}" type="presOf" srcId="{72D654FD-4723-4194-A2E8-0F51956487B0}" destId="{7EC45189-F280-48C2-9EAC-A7BBB20FF205}" srcOrd="0" destOrd="0" presId="urn:microsoft.com/office/officeart/2005/8/layout/chart3"/>
    <dgm:cxn modelId="{6DEF467B-8BA0-430D-BC96-1E050B507767}" srcId="{72D654FD-4723-4194-A2E8-0F51956487B0}" destId="{A0514254-FDBC-4B2B-BB28-05763612074F}" srcOrd="0" destOrd="0" parTransId="{0A5C2F0A-1430-4A17-AA3B-D73AB3F7B84E}" sibTransId="{7C910A65-16DD-473E-8E7E-4C53C7753F83}"/>
    <dgm:cxn modelId="{3C859B8A-7896-458E-8DC6-2798AA8E337A}" type="presOf" srcId="{AE9356FA-17D2-4402-AFF2-E1253620D6BE}" destId="{F17EFA77-85D5-4A2B-B0FC-3D73F7728AE6}" srcOrd="0" destOrd="0" presId="urn:microsoft.com/office/officeart/2005/8/layout/chart3"/>
    <dgm:cxn modelId="{11432C99-F682-4946-BC93-1E39D2B35B0C}" srcId="{72D654FD-4723-4194-A2E8-0F51956487B0}" destId="{7EF054AC-70C8-4EB0-B4FE-0458A91BEEB0}" srcOrd="4" destOrd="0" parTransId="{91DD72A1-3C67-45EA-BB1A-B2D395D596E8}" sibTransId="{00F2FBA9-0AFB-4240-8698-807E55244F37}"/>
    <dgm:cxn modelId="{E726619B-FE2D-49E3-9F9A-22EDAB02FA40}" type="presOf" srcId="{B5155078-278D-435A-B22A-8DAC8D2900D5}" destId="{51A903B6-3D08-44D9-A3FA-237626227474}" srcOrd="1" destOrd="0" presId="urn:microsoft.com/office/officeart/2005/8/layout/chart3"/>
    <dgm:cxn modelId="{EEB1079C-8061-4DF2-B488-E84C208ED343}" type="presOf" srcId="{7EF054AC-70C8-4EB0-B4FE-0458A91BEEB0}" destId="{CB10DD68-126A-4716-928E-7817ED5A4371}" srcOrd="1" destOrd="0" presId="urn:microsoft.com/office/officeart/2005/8/layout/chart3"/>
    <dgm:cxn modelId="{D564D4E3-4431-4AD3-8E3D-BC03DF5FE9FB}" type="presOf" srcId="{BC62C852-0E1F-4DF9-BC63-129C6ACB6E70}" destId="{C52C71DE-9BCF-4694-A675-C55B0E572A66}" srcOrd="1" destOrd="0" presId="urn:microsoft.com/office/officeart/2005/8/layout/chart3"/>
    <dgm:cxn modelId="{4EDA1CEE-F741-49FE-8327-D4F5A6C67A59}" type="presOf" srcId="{A0514254-FDBC-4B2B-BB28-05763612074F}" destId="{0E524294-B94D-4F07-A3CF-7D2765F4EE03}" srcOrd="0" destOrd="0" presId="urn:microsoft.com/office/officeart/2005/8/layout/chart3"/>
    <dgm:cxn modelId="{76DA0E4E-5CEB-41E5-B15E-4824EC38E7E7}" type="presParOf" srcId="{7EC45189-F280-48C2-9EAC-A7BBB20FF205}" destId="{0E524294-B94D-4F07-A3CF-7D2765F4EE03}" srcOrd="0" destOrd="0" presId="urn:microsoft.com/office/officeart/2005/8/layout/chart3"/>
    <dgm:cxn modelId="{4125F28D-ABC0-4CDD-B697-FCFD73F510AF}" type="presParOf" srcId="{7EC45189-F280-48C2-9EAC-A7BBB20FF205}" destId="{6F033DBE-3EC1-4EDB-8959-7780927C1622}" srcOrd="1" destOrd="0" presId="urn:microsoft.com/office/officeart/2005/8/layout/chart3"/>
    <dgm:cxn modelId="{351B5E97-BE76-43C5-A8C4-94A156046F44}" type="presParOf" srcId="{7EC45189-F280-48C2-9EAC-A7BBB20FF205}" destId="{BD805A07-88ED-40A9-A74A-DA4EC2984668}" srcOrd="2" destOrd="0" presId="urn:microsoft.com/office/officeart/2005/8/layout/chart3"/>
    <dgm:cxn modelId="{BD96F006-0B0B-4BA0-BDF0-05764D190ADE}" type="presParOf" srcId="{7EC45189-F280-48C2-9EAC-A7BBB20FF205}" destId="{C52C71DE-9BCF-4694-A675-C55B0E572A66}" srcOrd="3" destOrd="0" presId="urn:microsoft.com/office/officeart/2005/8/layout/chart3"/>
    <dgm:cxn modelId="{1D072F6E-9DB9-418A-A27E-672D7DE65BFF}" type="presParOf" srcId="{7EC45189-F280-48C2-9EAC-A7BBB20FF205}" destId="{06BD6E90-194E-4AA3-9F3C-4E91E3155E5E}" srcOrd="4" destOrd="0" presId="urn:microsoft.com/office/officeart/2005/8/layout/chart3"/>
    <dgm:cxn modelId="{679DEC1E-3809-4AE4-AC5A-496735E8F5DA}" type="presParOf" srcId="{7EC45189-F280-48C2-9EAC-A7BBB20FF205}" destId="{51A903B6-3D08-44D9-A3FA-237626227474}" srcOrd="5" destOrd="0" presId="urn:microsoft.com/office/officeart/2005/8/layout/chart3"/>
    <dgm:cxn modelId="{51EC21A6-84F7-41E0-8A43-E93D8F1B91BA}" type="presParOf" srcId="{7EC45189-F280-48C2-9EAC-A7BBB20FF205}" destId="{F17EFA77-85D5-4A2B-B0FC-3D73F7728AE6}" srcOrd="6" destOrd="0" presId="urn:microsoft.com/office/officeart/2005/8/layout/chart3"/>
    <dgm:cxn modelId="{90523407-BA59-4430-BA4C-B14A02B66DB4}" type="presParOf" srcId="{7EC45189-F280-48C2-9EAC-A7BBB20FF205}" destId="{F05359D5-3DB7-4542-B4DD-20D277CD6920}" srcOrd="7" destOrd="0" presId="urn:microsoft.com/office/officeart/2005/8/layout/chart3"/>
    <dgm:cxn modelId="{94033374-D8BF-4BA2-AB7B-C64291145F02}" type="presParOf" srcId="{7EC45189-F280-48C2-9EAC-A7BBB20FF205}" destId="{A6FC1CB0-25AC-472E-BEB8-8572ADBFAED3}" srcOrd="8" destOrd="0" presId="urn:microsoft.com/office/officeart/2005/8/layout/chart3"/>
    <dgm:cxn modelId="{8AFA026C-5903-4AED-9762-E30CEC74935A}" type="presParOf" srcId="{7EC45189-F280-48C2-9EAC-A7BBB20FF205}" destId="{CB10DD68-126A-4716-928E-7817ED5A4371}"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971AE-6C1D-42BC-B1D7-ABBBF869F8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456BB0FC-FB31-4CFB-AA37-62D3DE9DBEC0}">
      <dgm:prSet phldrT="[Texto]"/>
      <dgm:spPr/>
      <dgm:t>
        <a:bodyPr/>
        <a:lstStyle/>
        <a:p>
          <a:r>
            <a:rPr lang="pt-BR" dirty="0"/>
            <a:t>Perfil do Profissional</a:t>
          </a:r>
        </a:p>
      </dgm:t>
    </dgm:pt>
    <dgm:pt modelId="{5F8CC5E2-5E15-4E26-97AD-7A3D31510EB7}" type="parTrans" cxnId="{D0E610ED-51FF-46D4-83AE-F2829CA60A75}">
      <dgm:prSet/>
      <dgm:spPr/>
      <dgm:t>
        <a:bodyPr/>
        <a:lstStyle/>
        <a:p>
          <a:endParaRPr lang="pt-BR"/>
        </a:p>
      </dgm:t>
    </dgm:pt>
    <dgm:pt modelId="{0A9327FF-71FF-458D-96BE-15FB08B870AA}" type="sibTrans" cxnId="{D0E610ED-51FF-46D4-83AE-F2829CA60A75}">
      <dgm:prSet/>
      <dgm:spPr/>
      <dgm:t>
        <a:bodyPr/>
        <a:lstStyle/>
        <a:p>
          <a:endParaRPr lang="pt-BR"/>
        </a:p>
      </dgm:t>
    </dgm:pt>
    <dgm:pt modelId="{2D38EDD7-253C-448A-8EB8-EF07611EC6C1}">
      <dgm:prSet phldrT="[Texto]"/>
      <dgm:spPr/>
      <dgm:t>
        <a:bodyPr/>
        <a:lstStyle/>
        <a:p>
          <a:r>
            <a:rPr lang="pt-BR" dirty="0"/>
            <a:t>Mercado de Trabalho</a:t>
          </a:r>
        </a:p>
      </dgm:t>
    </dgm:pt>
    <dgm:pt modelId="{1F63A734-C075-4E03-AEAE-BB2F06B2BDCC}" type="parTrans" cxnId="{ECB31420-5233-4BB8-81BC-1B674C554A15}">
      <dgm:prSet/>
      <dgm:spPr/>
      <dgm:t>
        <a:bodyPr/>
        <a:lstStyle/>
        <a:p>
          <a:endParaRPr lang="pt-BR"/>
        </a:p>
      </dgm:t>
    </dgm:pt>
    <dgm:pt modelId="{B97F928E-90E1-40EA-BBEB-8CD071AE6211}" type="sibTrans" cxnId="{ECB31420-5233-4BB8-81BC-1B674C554A15}">
      <dgm:prSet/>
      <dgm:spPr/>
      <dgm:t>
        <a:bodyPr/>
        <a:lstStyle/>
        <a:p>
          <a:endParaRPr lang="pt-BR"/>
        </a:p>
      </dgm:t>
    </dgm:pt>
    <dgm:pt modelId="{498FDECF-FC9C-4F0C-AA59-96C75E1E0218}">
      <dgm:prSet phldrT="[Texto]"/>
      <dgm:spPr/>
      <dgm:t>
        <a:bodyPr/>
        <a:lstStyle/>
        <a:p>
          <a:r>
            <a:rPr lang="pt-BR" dirty="0"/>
            <a:t>Saúde e bem estar</a:t>
          </a:r>
        </a:p>
      </dgm:t>
    </dgm:pt>
    <dgm:pt modelId="{9B7823C0-37F5-40A5-91A6-34EE60D23856}" type="parTrans" cxnId="{702434B9-08C4-4149-8E01-CAC9CFE86FBF}">
      <dgm:prSet/>
      <dgm:spPr/>
      <dgm:t>
        <a:bodyPr/>
        <a:lstStyle/>
        <a:p>
          <a:endParaRPr lang="pt-BR"/>
        </a:p>
      </dgm:t>
    </dgm:pt>
    <dgm:pt modelId="{AE3E8532-CD28-4830-B802-853A4DAC036C}" type="sibTrans" cxnId="{702434B9-08C4-4149-8E01-CAC9CFE86FBF}">
      <dgm:prSet/>
      <dgm:spPr/>
      <dgm:t>
        <a:bodyPr/>
        <a:lstStyle/>
        <a:p>
          <a:endParaRPr lang="pt-BR"/>
        </a:p>
      </dgm:t>
    </dgm:pt>
    <dgm:pt modelId="{1622D7C2-E745-4DE4-A05C-E5D4D12A2D0E}">
      <dgm:prSet/>
      <dgm:spPr/>
      <dgm:t>
        <a:bodyPr/>
        <a:lstStyle/>
        <a:p>
          <a:r>
            <a:rPr lang="pt-BR" dirty="0"/>
            <a:t>Comunicação e Marketing</a:t>
          </a:r>
        </a:p>
      </dgm:t>
    </dgm:pt>
    <dgm:pt modelId="{EC557032-2620-4AD7-8059-CF99E224C350}" type="parTrans" cxnId="{375C80EC-A476-4C02-A5FF-C5B54E264C1D}">
      <dgm:prSet/>
      <dgm:spPr/>
      <dgm:t>
        <a:bodyPr/>
        <a:lstStyle/>
        <a:p>
          <a:endParaRPr lang="pt-BR"/>
        </a:p>
      </dgm:t>
    </dgm:pt>
    <dgm:pt modelId="{C8217911-C197-4FF4-B7D7-26697A06D130}" type="sibTrans" cxnId="{375C80EC-A476-4C02-A5FF-C5B54E264C1D}">
      <dgm:prSet/>
      <dgm:spPr/>
      <dgm:t>
        <a:bodyPr/>
        <a:lstStyle/>
        <a:p>
          <a:endParaRPr lang="pt-BR"/>
        </a:p>
      </dgm:t>
    </dgm:pt>
    <dgm:pt modelId="{4101D02E-3018-469D-988F-6E20662D1DEF}" type="pres">
      <dgm:prSet presAssocID="{261971AE-6C1D-42BC-B1D7-ABBBF869F8D5}" presName="outerComposite" presStyleCnt="0">
        <dgm:presLayoutVars>
          <dgm:chMax val="5"/>
          <dgm:dir/>
          <dgm:resizeHandles val="exact"/>
        </dgm:presLayoutVars>
      </dgm:prSet>
      <dgm:spPr/>
    </dgm:pt>
    <dgm:pt modelId="{463662C3-66AE-4FB1-AC29-1854E7C707C4}" type="pres">
      <dgm:prSet presAssocID="{261971AE-6C1D-42BC-B1D7-ABBBF869F8D5}" presName="dummyMaxCanvas" presStyleCnt="0">
        <dgm:presLayoutVars/>
      </dgm:prSet>
      <dgm:spPr/>
    </dgm:pt>
    <dgm:pt modelId="{5F81C30D-AFBA-4B30-B3B1-A8E631242EC6}" type="pres">
      <dgm:prSet presAssocID="{261971AE-6C1D-42BC-B1D7-ABBBF869F8D5}" presName="FourNodes_1" presStyleLbl="node1" presStyleIdx="0" presStyleCnt="4">
        <dgm:presLayoutVars>
          <dgm:bulletEnabled val="1"/>
        </dgm:presLayoutVars>
      </dgm:prSet>
      <dgm:spPr/>
    </dgm:pt>
    <dgm:pt modelId="{4CE63BF1-D437-4AE3-AC8A-7DE4DC6BAD2C}" type="pres">
      <dgm:prSet presAssocID="{261971AE-6C1D-42BC-B1D7-ABBBF869F8D5}" presName="FourNodes_2" presStyleLbl="node1" presStyleIdx="1" presStyleCnt="4">
        <dgm:presLayoutVars>
          <dgm:bulletEnabled val="1"/>
        </dgm:presLayoutVars>
      </dgm:prSet>
      <dgm:spPr/>
    </dgm:pt>
    <dgm:pt modelId="{60452603-AB60-4468-BEEC-8E27327ECDB1}" type="pres">
      <dgm:prSet presAssocID="{261971AE-6C1D-42BC-B1D7-ABBBF869F8D5}" presName="FourNodes_3" presStyleLbl="node1" presStyleIdx="2" presStyleCnt="4">
        <dgm:presLayoutVars>
          <dgm:bulletEnabled val="1"/>
        </dgm:presLayoutVars>
      </dgm:prSet>
      <dgm:spPr/>
    </dgm:pt>
    <dgm:pt modelId="{9084ED93-7408-434E-A9EE-2B313DE22F77}" type="pres">
      <dgm:prSet presAssocID="{261971AE-6C1D-42BC-B1D7-ABBBF869F8D5}" presName="FourNodes_4" presStyleLbl="node1" presStyleIdx="3" presStyleCnt="4">
        <dgm:presLayoutVars>
          <dgm:bulletEnabled val="1"/>
        </dgm:presLayoutVars>
      </dgm:prSet>
      <dgm:spPr/>
    </dgm:pt>
    <dgm:pt modelId="{BB8566B5-45BD-4C38-98B8-28ED8E1FA70F}" type="pres">
      <dgm:prSet presAssocID="{261971AE-6C1D-42BC-B1D7-ABBBF869F8D5}" presName="FourConn_1-2" presStyleLbl="fgAccFollowNode1" presStyleIdx="0" presStyleCnt="3">
        <dgm:presLayoutVars>
          <dgm:bulletEnabled val="1"/>
        </dgm:presLayoutVars>
      </dgm:prSet>
      <dgm:spPr/>
    </dgm:pt>
    <dgm:pt modelId="{B84ED0F5-AEEF-4E5A-92D9-73C8737CB26C}" type="pres">
      <dgm:prSet presAssocID="{261971AE-6C1D-42BC-B1D7-ABBBF869F8D5}" presName="FourConn_2-3" presStyleLbl="fgAccFollowNode1" presStyleIdx="1" presStyleCnt="3">
        <dgm:presLayoutVars>
          <dgm:bulletEnabled val="1"/>
        </dgm:presLayoutVars>
      </dgm:prSet>
      <dgm:spPr/>
    </dgm:pt>
    <dgm:pt modelId="{991CBA85-0A51-4197-A317-B3F6A71783D3}" type="pres">
      <dgm:prSet presAssocID="{261971AE-6C1D-42BC-B1D7-ABBBF869F8D5}" presName="FourConn_3-4" presStyleLbl="fgAccFollowNode1" presStyleIdx="2" presStyleCnt="3">
        <dgm:presLayoutVars>
          <dgm:bulletEnabled val="1"/>
        </dgm:presLayoutVars>
      </dgm:prSet>
      <dgm:spPr/>
    </dgm:pt>
    <dgm:pt modelId="{D18655E3-D92D-4D81-B265-B8848307FCBB}" type="pres">
      <dgm:prSet presAssocID="{261971AE-6C1D-42BC-B1D7-ABBBF869F8D5}" presName="FourNodes_1_text" presStyleLbl="node1" presStyleIdx="3" presStyleCnt="4">
        <dgm:presLayoutVars>
          <dgm:bulletEnabled val="1"/>
        </dgm:presLayoutVars>
      </dgm:prSet>
      <dgm:spPr/>
    </dgm:pt>
    <dgm:pt modelId="{AE9FB5D1-D8F9-47FA-BE04-50F71A31D87F}" type="pres">
      <dgm:prSet presAssocID="{261971AE-6C1D-42BC-B1D7-ABBBF869F8D5}" presName="FourNodes_2_text" presStyleLbl="node1" presStyleIdx="3" presStyleCnt="4">
        <dgm:presLayoutVars>
          <dgm:bulletEnabled val="1"/>
        </dgm:presLayoutVars>
      </dgm:prSet>
      <dgm:spPr/>
    </dgm:pt>
    <dgm:pt modelId="{B1EA71DB-1CF0-4D1A-9E79-E3937DED1C13}" type="pres">
      <dgm:prSet presAssocID="{261971AE-6C1D-42BC-B1D7-ABBBF869F8D5}" presName="FourNodes_3_text" presStyleLbl="node1" presStyleIdx="3" presStyleCnt="4">
        <dgm:presLayoutVars>
          <dgm:bulletEnabled val="1"/>
        </dgm:presLayoutVars>
      </dgm:prSet>
      <dgm:spPr/>
    </dgm:pt>
    <dgm:pt modelId="{C5743D19-BA7F-4C73-A268-C09CD5A434C1}" type="pres">
      <dgm:prSet presAssocID="{261971AE-6C1D-42BC-B1D7-ABBBF869F8D5}" presName="FourNodes_4_text" presStyleLbl="node1" presStyleIdx="3" presStyleCnt="4">
        <dgm:presLayoutVars>
          <dgm:bulletEnabled val="1"/>
        </dgm:presLayoutVars>
      </dgm:prSet>
      <dgm:spPr/>
    </dgm:pt>
  </dgm:ptLst>
  <dgm:cxnLst>
    <dgm:cxn modelId="{CB05DA0C-816C-4B11-9477-79DA5730C8D8}" type="presOf" srcId="{0A9327FF-71FF-458D-96BE-15FB08B870AA}" destId="{BB8566B5-45BD-4C38-98B8-28ED8E1FA70F}" srcOrd="0" destOrd="0" presId="urn:microsoft.com/office/officeart/2005/8/layout/vProcess5"/>
    <dgm:cxn modelId="{ECB31420-5233-4BB8-81BC-1B674C554A15}" srcId="{261971AE-6C1D-42BC-B1D7-ABBBF869F8D5}" destId="{2D38EDD7-253C-448A-8EB8-EF07611EC6C1}" srcOrd="1" destOrd="0" parTransId="{1F63A734-C075-4E03-AEAE-BB2F06B2BDCC}" sibTransId="{B97F928E-90E1-40EA-BBEB-8CD071AE6211}"/>
    <dgm:cxn modelId="{A100C935-84B9-4B78-929E-196A6037B6C9}" type="presOf" srcId="{498FDECF-FC9C-4F0C-AA59-96C75E1E0218}" destId="{60452603-AB60-4468-BEEC-8E27327ECDB1}" srcOrd="0" destOrd="0" presId="urn:microsoft.com/office/officeart/2005/8/layout/vProcess5"/>
    <dgm:cxn modelId="{124D8C5D-7516-4E2A-8AB1-F0F6E67B8E86}" type="presOf" srcId="{1622D7C2-E745-4DE4-A05C-E5D4D12A2D0E}" destId="{C5743D19-BA7F-4C73-A268-C09CD5A434C1}" srcOrd="1" destOrd="0" presId="urn:microsoft.com/office/officeart/2005/8/layout/vProcess5"/>
    <dgm:cxn modelId="{28CCDB64-0F18-41A7-9E74-798CD6CD6727}" type="presOf" srcId="{2D38EDD7-253C-448A-8EB8-EF07611EC6C1}" destId="{4CE63BF1-D437-4AE3-AC8A-7DE4DC6BAD2C}" srcOrd="0" destOrd="0" presId="urn:microsoft.com/office/officeart/2005/8/layout/vProcess5"/>
    <dgm:cxn modelId="{E478664F-7A30-449E-BCCF-52FA969AC234}" type="presOf" srcId="{261971AE-6C1D-42BC-B1D7-ABBBF869F8D5}" destId="{4101D02E-3018-469D-988F-6E20662D1DEF}" srcOrd="0" destOrd="0" presId="urn:microsoft.com/office/officeart/2005/8/layout/vProcess5"/>
    <dgm:cxn modelId="{B6F95284-CD4A-43E5-99A7-DC24B9733108}" type="presOf" srcId="{456BB0FC-FB31-4CFB-AA37-62D3DE9DBEC0}" destId="{D18655E3-D92D-4D81-B265-B8848307FCBB}" srcOrd="1" destOrd="0" presId="urn:microsoft.com/office/officeart/2005/8/layout/vProcess5"/>
    <dgm:cxn modelId="{5BB6FC91-B437-4FB5-B379-158CACD667C6}" type="presOf" srcId="{B97F928E-90E1-40EA-BBEB-8CD071AE6211}" destId="{B84ED0F5-AEEF-4E5A-92D9-73C8737CB26C}" srcOrd="0" destOrd="0" presId="urn:microsoft.com/office/officeart/2005/8/layout/vProcess5"/>
    <dgm:cxn modelId="{71A04897-0C87-4F73-9F4F-46954A8D0143}" type="presOf" srcId="{456BB0FC-FB31-4CFB-AA37-62D3DE9DBEC0}" destId="{5F81C30D-AFBA-4B30-B3B1-A8E631242EC6}" srcOrd="0" destOrd="0" presId="urn:microsoft.com/office/officeart/2005/8/layout/vProcess5"/>
    <dgm:cxn modelId="{0019889C-EA15-429F-B167-E967A1CB6120}" type="presOf" srcId="{498FDECF-FC9C-4F0C-AA59-96C75E1E0218}" destId="{B1EA71DB-1CF0-4D1A-9E79-E3937DED1C13}" srcOrd="1" destOrd="0" presId="urn:microsoft.com/office/officeart/2005/8/layout/vProcess5"/>
    <dgm:cxn modelId="{B65E62A3-F6A3-4793-8697-3484275A8E2B}" type="presOf" srcId="{2D38EDD7-253C-448A-8EB8-EF07611EC6C1}" destId="{AE9FB5D1-D8F9-47FA-BE04-50F71A31D87F}" srcOrd="1" destOrd="0" presId="urn:microsoft.com/office/officeart/2005/8/layout/vProcess5"/>
    <dgm:cxn modelId="{EEBE0CAE-2DAB-4A37-8A5C-A375168213A5}" type="presOf" srcId="{AE3E8532-CD28-4830-B802-853A4DAC036C}" destId="{991CBA85-0A51-4197-A317-B3F6A71783D3}" srcOrd="0" destOrd="0" presId="urn:microsoft.com/office/officeart/2005/8/layout/vProcess5"/>
    <dgm:cxn modelId="{702434B9-08C4-4149-8E01-CAC9CFE86FBF}" srcId="{261971AE-6C1D-42BC-B1D7-ABBBF869F8D5}" destId="{498FDECF-FC9C-4F0C-AA59-96C75E1E0218}" srcOrd="2" destOrd="0" parTransId="{9B7823C0-37F5-40A5-91A6-34EE60D23856}" sibTransId="{AE3E8532-CD28-4830-B802-853A4DAC036C}"/>
    <dgm:cxn modelId="{375C80EC-A476-4C02-A5FF-C5B54E264C1D}" srcId="{261971AE-6C1D-42BC-B1D7-ABBBF869F8D5}" destId="{1622D7C2-E745-4DE4-A05C-E5D4D12A2D0E}" srcOrd="3" destOrd="0" parTransId="{EC557032-2620-4AD7-8059-CF99E224C350}" sibTransId="{C8217911-C197-4FF4-B7D7-26697A06D130}"/>
    <dgm:cxn modelId="{D0E610ED-51FF-46D4-83AE-F2829CA60A75}" srcId="{261971AE-6C1D-42BC-B1D7-ABBBF869F8D5}" destId="{456BB0FC-FB31-4CFB-AA37-62D3DE9DBEC0}" srcOrd="0" destOrd="0" parTransId="{5F8CC5E2-5E15-4E26-97AD-7A3D31510EB7}" sibTransId="{0A9327FF-71FF-458D-96BE-15FB08B870AA}"/>
    <dgm:cxn modelId="{7D663FF4-B9C4-406D-AD8B-BB4FDF8D7C37}" type="presOf" srcId="{1622D7C2-E745-4DE4-A05C-E5D4D12A2D0E}" destId="{9084ED93-7408-434E-A9EE-2B313DE22F77}" srcOrd="0" destOrd="0" presId="urn:microsoft.com/office/officeart/2005/8/layout/vProcess5"/>
    <dgm:cxn modelId="{6109D2B2-78A8-487A-A4ED-B8359A3A259F}" type="presParOf" srcId="{4101D02E-3018-469D-988F-6E20662D1DEF}" destId="{463662C3-66AE-4FB1-AC29-1854E7C707C4}" srcOrd="0" destOrd="0" presId="urn:microsoft.com/office/officeart/2005/8/layout/vProcess5"/>
    <dgm:cxn modelId="{F87CD22D-6B50-41C9-8F75-8581A909A2A9}" type="presParOf" srcId="{4101D02E-3018-469D-988F-6E20662D1DEF}" destId="{5F81C30D-AFBA-4B30-B3B1-A8E631242EC6}" srcOrd="1" destOrd="0" presId="urn:microsoft.com/office/officeart/2005/8/layout/vProcess5"/>
    <dgm:cxn modelId="{81E6494D-4A8A-4D34-A289-FC095DAAAF17}" type="presParOf" srcId="{4101D02E-3018-469D-988F-6E20662D1DEF}" destId="{4CE63BF1-D437-4AE3-AC8A-7DE4DC6BAD2C}" srcOrd="2" destOrd="0" presId="urn:microsoft.com/office/officeart/2005/8/layout/vProcess5"/>
    <dgm:cxn modelId="{86B3190E-8055-4A2D-9710-8FCC1B39CE23}" type="presParOf" srcId="{4101D02E-3018-469D-988F-6E20662D1DEF}" destId="{60452603-AB60-4468-BEEC-8E27327ECDB1}" srcOrd="3" destOrd="0" presId="urn:microsoft.com/office/officeart/2005/8/layout/vProcess5"/>
    <dgm:cxn modelId="{3EFC6657-BFBE-4275-A761-89EFBF447140}" type="presParOf" srcId="{4101D02E-3018-469D-988F-6E20662D1DEF}" destId="{9084ED93-7408-434E-A9EE-2B313DE22F77}" srcOrd="4" destOrd="0" presId="urn:microsoft.com/office/officeart/2005/8/layout/vProcess5"/>
    <dgm:cxn modelId="{0F082DAF-CF70-4DF1-AFC4-A58FFCD43EAE}" type="presParOf" srcId="{4101D02E-3018-469D-988F-6E20662D1DEF}" destId="{BB8566B5-45BD-4C38-98B8-28ED8E1FA70F}" srcOrd="5" destOrd="0" presId="urn:microsoft.com/office/officeart/2005/8/layout/vProcess5"/>
    <dgm:cxn modelId="{6B41B359-74F6-4998-942C-0160FDEF0C09}" type="presParOf" srcId="{4101D02E-3018-469D-988F-6E20662D1DEF}" destId="{B84ED0F5-AEEF-4E5A-92D9-73C8737CB26C}" srcOrd="6" destOrd="0" presId="urn:microsoft.com/office/officeart/2005/8/layout/vProcess5"/>
    <dgm:cxn modelId="{ECAE9E9B-1D2A-422E-9AE5-A1091B295CFA}" type="presParOf" srcId="{4101D02E-3018-469D-988F-6E20662D1DEF}" destId="{991CBA85-0A51-4197-A317-B3F6A71783D3}" srcOrd="7" destOrd="0" presId="urn:microsoft.com/office/officeart/2005/8/layout/vProcess5"/>
    <dgm:cxn modelId="{4129A14C-0932-4F5A-838C-DA6617EF8597}" type="presParOf" srcId="{4101D02E-3018-469D-988F-6E20662D1DEF}" destId="{D18655E3-D92D-4D81-B265-B8848307FCBB}" srcOrd="8" destOrd="0" presId="urn:microsoft.com/office/officeart/2005/8/layout/vProcess5"/>
    <dgm:cxn modelId="{B3229C83-F342-4C84-946D-6087C262FB63}" type="presParOf" srcId="{4101D02E-3018-469D-988F-6E20662D1DEF}" destId="{AE9FB5D1-D8F9-47FA-BE04-50F71A31D87F}" srcOrd="9" destOrd="0" presId="urn:microsoft.com/office/officeart/2005/8/layout/vProcess5"/>
    <dgm:cxn modelId="{70CE8170-2FE0-4B99-842E-EBC6466DCC72}" type="presParOf" srcId="{4101D02E-3018-469D-988F-6E20662D1DEF}" destId="{B1EA71DB-1CF0-4D1A-9E79-E3937DED1C13}" srcOrd="10" destOrd="0" presId="urn:microsoft.com/office/officeart/2005/8/layout/vProcess5"/>
    <dgm:cxn modelId="{711A59F4-234B-46F6-BC7A-A574FEC625AF}" type="presParOf" srcId="{4101D02E-3018-469D-988F-6E20662D1DEF}" destId="{C5743D19-BA7F-4C73-A268-C09CD5A434C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32EE77-4CB1-4B2F-84AD-D02B0B1D9AA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BR"/>
        </a:p>
      </dgm:t>
    </dgm:pt>
    <dgm:pt modelId="{119C4BDF-ABCF-4685-8CCD-8D0810DD458C}">
      <dgm:prSet phldrT="[Texto]"/>
      <dgm:spPr/>
      <dgm:t>
        <a:bodyPr/>
        <a:lstStyle/>
        <a:p>
          <a:r>
            <a:rPr lang="pt-BR" dirty="0"/>
            <a:t>Resultados</a:t>
          </a:r>
        </a:p>
      </dgm:t>
    </dgm:pt>
    <dgm:pt modelId="{CBD2A876-B8E7-4CBD-9016-5E0B0490C608}" type="parTrans" cxnId="{0EBA491E-89FC-4D85-B4FC-D65E4F4F0611}">
      <dgm:prSet/>
      <dgm:spPr/>
      <dgm:t>
        <a:bodyPr/>
        <a:lstStyle/>
        <a:p>
          <a:endParaRPr lang="pt-BR"/>
        </a:p>
      </dgm:t>
    </dgm:pt>
    <dgm:pt modelId="{F2035865-DBE5-4FA6-8E3F-74B21D8D542E}" type="sibTrans" cxnId="{0EBA491E-89FC-4D85-B4FC-D65E4F4F0611}">
      <dgm:prSet/>
      <dgm:spPr/>
      <dgm:t>
        <a:bodyPr/>
        <a:lstStyle/>
        <a:p>
          <a:endParaRPr lang="pt-BR"/>
        </a:p>
      </dgm:t>
    </dgm:pt>
    <dgm:pt modelId="{1022AFC5-3C4E-40F9-BC32-0344D0D0FB3E}">
      <dgm:prSet phldrT="[Texto]"/>
      <dgm:spPr/>
      <dgm:t>
        <a:bodyPr/>
        <a:lstStyle/>
        <a:p>
          <a:r>
            <a:rPr lang="pt-BR" dirty="0"/>
            <a:t>Dados</a:t>
          </a:r>
        </a:p>
      </dgm:t>
    </dgm:pt>
    <dgm:pt modelId="{AA78DF4A-D8B3-4820-994F-063943979A1C}" type="parTrans" cxnId="{0689E4B2-80B5-4DF4-BBD5-C28B4513CD41}">
      <dgm:prSet/>
      <dgm:spPr/>
      <dgm:t>
        <a:bodyPr/>
        <a:lstStyle/>
        <a:p>
          <a:endParaRPr lang="pt-BR"/>
        </a:p>
      </dgm:t>
    </dgm:pt>
    <dgm:pt modelId="{DCFB7D55-C9FE-4349-94E8-6A8D6C309FC1}" type="sibTrans" cxnId="{0689E4B2-80B5-4DF4-BBD5-C28B4513CD41}">
      <dgm:prSet/>
      <dgm:spPr/>
      <dgm:t>
        <a:bodyPr/>
        <a:lstStyle/>
        <a:p>
          <a:endParaRPr lang="pt-BR"/>
        </a:p>
      </dgm:t>
    </dgm:pt>
    <dgm:pt modelId="{4A59A998-8F0D-40E4-B0A8-0C2F65BB14A0}">
      <dgm:prSet phldrT="[Texto]"/>
      <dgm:spPr/>
      <dgm:t>
        <a:bodyPr/>
        <a:lstStyle/>
        <a:p>
          <a:r>
            <a:rPr lang="pt-BR" dirty="0"/>
            <a:t>Objetivo</a:t>
          </a:r>
        </a:p>
      </dgm:t>
    </dgm:pt>
    <dgm:pt modelId="{0805D346-0379-4360-8E21-3CFE4C2997FD}" type="parTrans" cxnId="{8D02C38B-2283-42AA-9F84-ECDB147BE8BF}">
      <dgm:prSet/>
      <dgm:spPr/>
      <dgm:t>
        <a:bodyPr/>
        <a:lstStyle/>
        <a:p>
          <a:endParaRPr lang="pt-BR"/>
        </a:p>
      </dgm:t>
    </dgm:pt>
    <dgm:pt modelId="{0463A8AB-1A37-4CBE-A5F0-C87A02A4CCD6}" type="sibTrans" cxnId="{8D02C38B-2283-42AA-9F84-ECDB147BE8BF}">
      <dgm:prSet/>
      <dgm:spPr/>
      <dgm:t>
        <a:bodyPr/>
        <a:lstStyle/>
        <a:p>
          <a:endParaRPr lang="pt-BR"/>
        </a:p>
      </dgm:t>
    </dgm:pt>
    <dgm:pt modelId="{8C96CE54-0E7A-4792-92E9-C95F68338B94}">
      <dgm:prSet phldrT="[Texto]"/>
      <dgm:spPr/>
      <dgm:t>
        <a:bodyPr/>
        <a:lstStyle/>
        <a:p>
          <a:r>
            <a:rPr lang="pt-BR" dirty="0"/>
            <a:t>Referenciais Teóricos</a:t>
          </a:r>
        </a:p>
      </dgm:t>
    </dgm:pt>
    <dgm:pt modelId="{A772114C-1B80-463B-86EB-2075AFEA0556}" type="parTrans" cxnId="{9E19388D-962B-42EE-80F1-D0C79F526585}">
      <dgm:prSet/>
      <dgm:spPr/>
      <dgm:t>
        <a:bodyPr/>
        <a:lstStyle/>
        <a:p>
          <a:endParaRPr lang="pt-BR"/>
        </a:p>
      </dgm:t>
    </dgm:pt>
    <dgm:pt modelId="{4F4F279F-C7EC-4C19-9C01-3B0310249DE7}" type="sibTrans" cxnId="{9E19388D-962B-42EE-80F1-D0C79F526585}">
      <dgm:prSet/>
      <dgm:spPr/>
      <dgm:t>
        <a:bodyPr/>
        <a:lstStyle/>
        <a:p>
          <a:endParaRPr lang="pt-BR"/>
        </a:p>
      </dgm:t>
    </dgm:pt>
    <dgm:pt modelId="{E88975B8-167B-46F0-BC28-6D5110556303}" type="pres">
      <dgm:prSet presAssocID="{9732EE77-4CB1-4B2F-84AD-D02B0B1D9AAB}" presName="cycle" presStyleCnt="0">
        <dgm:presLayoutVars>
          <dgm:chMax val="1"/>
          <dgm:dir/>
          <dgm:animLvl val="ctr"/>
          <dgm:resizeHandles val="exact"/>
        </dgm:presLayoutVars>
      </dgm:prSet>
      <dgm:spPr/>
    </dgm:pt>
    <dgm:pt modelId="{4C4B1C52-FBEB-492E-889B-0EEE0DB72623}" type="pres">
      <dgm:prSet presAssocID="{119C4BDF-ABCF-4685-8CCD-8D0810DD458C}" presName="centerShape" presStyleLbl="node0" presStyleIdx="0" presStyleCnt="1"/>
      <dgm:spPr/>
    </dgm:pt>
    <dgm:pt modelId="{B4D0912E-876A-4C7E-A08F-214F86A950C8}" type="pres">
      <dgm:prSet presAssocID="{AA78DF4A-D8B3-4820-994F-063943979A1C}" presName="parTrans" presStyleLbl="bgSibTrans2D1" presStyleIdx="0" presStyleCnt="3"/>
      <dgm:spPr/>
    </dgm:pt>
    <dgm:pt modelId="{E8865824-8545-41B6-95CB-C6CE0C1A1B9E}" type="pres">
      <dgm:prSet presAssocID="{1022AFC5-3C4E-40F9-BC32-0344D0D0FB3E}" presName="node" presStyleLbl="node1" presStyleIdx="0" presStyleCnt="3">
        <dgm:presLayoutVars>
          <dgm:bulletEnabled val="1"/>
        </dgm:presLayoutVars>
      </dgm:prSet>
      <dgm:spPr/>
    </dgm:pt>
    <dgm:pt modelId="{489FF0B5-DB1B-4F32-9D4C-348113D9B79C}" type="pres">
      <dgm:prSet presAssocID="{0805D346-0379-4360-8E21-3CFE4C2997FD}" presName="parTrans" presStyleLbl="bgSibTrans2D1" presStyleIdx="1" presStyleCnt="3"/>
      <dgm:spPr/>
    </dgm:pt>
    <dgm:pt modelId="{39B29183-BCD3-4137-B8E7-D6C69653F61D}" type="pres">
      <dgm:prSet presAssocID="{4A59A998-8F0D-40E4-B0A8-0C2F65BB14A0}" presName="node" presStyleLbl="node1" presStyleIdx="1" presStyleCnt="3">
        <dgm:presLayoutVars>
          <dgm:bulletEnabled val="1"/>
        </dgm:presLayoutVars>
      </dgm:prSet>
      <dgm:spPr/>
    </dgm:pt>
    <dgm:pt modelId="{43F75C5E-BECA-4CA1-A8AD-67153110DFAD}" type="pres">
      <dgm:prSet presAssocID="{A772114C-1B80-463B-86EB-2075AFEA0556}" presName="parTrans" presStyleLbl="bgSibTrans2D1" presStyleIdx="2" presStyleCnt="3"/>
      <dgm:spPr/>
    </dgm:pt>
    <dgm:pt modelId="{C940B47A-265E-482C-8B43-B7F1E6C16333}" type="pres">
      <dgm:prSet presAssocID="{8C96CE54-0E7A-4792-92E9-C95F68338B94}" presName="node" presStyleLbl="node1" presStyleIdx="2" presStyleCnt="3">
        <dgm:presLayoutVars>
          <dgm:bulletEnabled val="1"/>
        </dgm:presLayoutVars>
      </dgm:prSet>
      <dgm:spPr/>
    </dgm:pt>
  </dgm:ptLst>
  <dgm:cxnLst>
    <dgm:cxn modelId="{0EBA491E-89FC-4D85-B4FC-D65E4F4F0611}" srcId="{9732EE77-4CB1-4B2F-84AD-D02B0B1D9AAB}" destId="{119C4BDF-ABCF-4685-8CCD-8D0810DD458C}" srcOrd="0" destOrd="0" parTransId="{CBD2A876-B8E7-4CBD-9016-5E0B0490C608}" sibTransId="{F2035865-DBE5-4FA6-8E3F-74B21D8D542E}"/>
    <dgm:cxn modelId="{7E5D291F-38DC-4771-B120-9F1AD19359FB}" type="presOf" srcId="{1022AFC5-3C4E-40F9-BC32-0344D0D0FB3E}" destId="{E8865824-8545-41B6-95CB-C6CE0C1A1B9E}" srcOrd="0" destOrd="0" presId="urn:microsoft.com/office/officeart/2005/8/layout/radial4"/>
    <dgm:cxn modelId="{4F9C6D50-C4B2-4445-A961-C1978C1E01A1}" type="presOf" srcId="{4A59A998-8F0D-40E4-B0A8-0C2F65BB14A0}" destId="{39B29183-BCD3-4137-B8E7-D6C69653F61D}" srcOrd="0" destOrd="0" presId="urn:microsoft.com/office/officeart/2005/8/layout/radial4"/>
    <dgm:cxn modelId="{0A3F1273-B6CD-464E-B81C-767B9A28862B}" type="presOf" srcId="{AA78DF4A-D8B3-4820-994F-063943979A1C}" destId="{B4D0912E-876A-4C7E-A08F-214F86A950C8}" srcOrd="0" destOrd="0" presId="urn:microsoft.com/office/officeart/2005/8/layout/radial4"/>
    <dgm:cxn modelId="{830B5680-0BE4-468F-84D1-816457E0CB3C}" type="presOf" srcId="{9732EE77-4CB1-4B2F-84AD-D02B0B1D9AAB}" destId="{E88975B8-167B-46F0-BC28-6D5110556303}" srcOrd="0" destOrd="0" presId="urn:microsoft.com/office/officeart/2005/8/layout/radial4"/>
    <dgm:cxn modelId="{8D02C38B-2283-42AA-9F84-ECDB147BE8BF}" srcId="{119C4BDF-ABCF-4685-8CCD-8D0810DD458C}" destId="{4A59A998-8F0D-40E4-B0A8-0C2F65BB14A0}" srcOrd="1" destOrd="0" parTransId="{0805D346-0379-4360-8E21-3CFE4C2997FD}" sibTransId="{0463A8AB-1A37-4CBE-A5F0-C87A02A4CCD6}"/>
    <dgm:cxn modelId="{9E19388D-962B-42EE-80F1-D0C79F526585}" srcId="{119C4BDF-ABCF-4685-8CCD-8D0810DD458C}" destId="{8C96CE54-0E7A-4792-92E9-C95F68338B94}" srcOrd="2" destOrd="0" parTransId="{A772114C-1B80-463B-86EB-2075AFEA0556}" sibTransId="{4F4F279F-C7EC-4C19-9C01-3B0310249DE7}"/>
    <dgm:cxn modelId="{EC20A690-6AC1-4E0D-A68B-1FE8990DCBA3}" type="presOf" srcId="{8C96CE54-0E7A-4792-92E9-C95F68338B94}" destId="{C940B47A-265E-482C-8B43-B7F1E6C16333}" srcOrd="0" destOrd="0" presId="urn:microsoft.com/office/officeart/2005/8/layout/radial4"/>
    <dgm:cxn modelId="{0689E4B2-80B5-4DF4-BBD5-C28B4513CD41}" srcId="{119C4BDF-ABCF-4685-8CCD-8D0810DD458C}" destId="{1022AFC5-3C4E-40F9-BC32-0344D0D0FB3E}" srcOrd="0" destOrd="0" parTransId="{AA78DF4A-D8B3-4820-994F-063943979A1C}" sibTransId="{DCFB7D55-C9FE-4349-94E8-6A8D6C309FC1}"/>
    <dgm:cxn modelId="{DB8CF6B3-8321-4087-BA0D-8CE5479C6DCF}" type="presOf" srcId="{0805D346-0379-4360-8E21-3CFE4C2997FD}" destId="{489FF0B5-DB1B-4F32-9D4C-348113D9B79C}" srcOrd="0" destOrd="0" presId="urn:microsoft.com/office/officeart/2005/8/layout/radial4"/>
    <dgm:cxn modelId="{DDA8D8C3-C42A-459F-AE0C-7CF6B3BA5AC7}" type="presOf" srcId="{119C4BDF-ABCF-4685-8CCD-8D0810DD458C}" destId="{4C4B1C52-FBEB-492E-889B-0EEE0DB72623}" srcOrd="0" destOrd="0" presId="urn:microsoft.com/office/officeart/2005/8/layout/radial4"/>
    <dgm:cxn modelId="{BCE355E3-C16E-410D-8AEE-F79344BAF279}" type="presOf" srcId="{A772114C-1B80-463B-86EB-2075AFEA0556}" destId="{43F75C5E-BECA-4CA1-A8AD-67153110DFAD}" srcOrd="0" destOrd="0" presId="urn:microsoft.com/office/officeart/2005/8/layout/radial4"/>
    <dgm:cxn modelId="{DF7FB863-A249-401E-B6AF-5DF630A87757}" type="presParOf" srcId="{E88975B8-167B-46F0-BC28-6D5110556303}" destId="{4C4B1C52-FBEB-492E-889B-0EEE0DB72623}" srcOrd="0" destOrd="0" presId="urn:microsoft.com/office/officeart/2005/8/layout/radial4"/>
    <dgm:cxn modelId="{3CFC3C60-65BF-4DB6-A063-37D476776203}" type="presParOf" srcId="{E88975B8-167B-46F0-BC28-6D5110556303}" destId="{B4D0912E-876A-4C7E-A08F-214F86A950C8}" srcOrd="1" destOrd="0" presId="urn:microsoft.com/office/officeart/2005/8/layout/radial4"/>
    <dgm:cxn modelId="{C0CCE91B-FC44-476F-8A87-BCB166621DC6}" type="presParOf" srcId="{E88975B8-167B-46F0-BC28-6D5110556303}" destId="{E8865824-8545-41B6-95CB-C6CE0C1A1B9E}" srcOrd="2" destOrd="0" presId="urn:microsoft.com/office/officeart/2005/8/layout/radial4"/>
    <dgm:cxn modelId="{2EF21AC9-7C9A-4419-AEAB-6844F45FF33E}" type="presParOf" srcId="{E88975B8-167B-46F0-BC28-6D5110556303}" destId="{489FF0B5-DB1B-4F32-9D4C-348113D9B79C}" srcOrd="3" destOrd="0" presId="urn:microsoft.com/office/officeart/2005/8/layout/radial4"/>
    <dgm:cxn modelId="{A0C0C422-202D-4FE3-9F68-AC4785529412}" type="presParOf" srcId="{E88975B8-167B-46F0-BC28-6D5110556303}" destId="{39B29183-BCD3-4137-B8E7-D6C69653F61D}" srcOrd="4" destOrd="0" presId="urn:microsoft.com/office/officeart/2005/8/layout/radial4"/>
    <dgm:cxn modelId="{A3931BA9-EFBA-43C0-AB3F-89AE30A2A799}" type="presParOf" srcId="{E88975B8-167B-46F0-BC28-6D5110556303}" destId="{43F75C5E-BECA-4CA1-A8AD-67153110DFAD}" srcOrd="5" destOrd="0" presId="urn:microsoft.com/office/officeart/2005/8/layout/radial4"/>
    <dgm:cxn modelId="{6878C5AC-CDA7-44C2-953B-6DB0B143235C}" type="presParOf" srcId="{E88975B8-167B-46F0-BC28-6D5110556303}" destId="{C940B47A-265E-482C-8B43-B7F1E6C1633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78FB1-ABEE-48C9-BB12-32A02957D58C}">
      <dsp:nvSpPr>
        <dsp:cNvPr id="0" name=""/>
        <dsp:cNvSpPr/>
      </dsp:nvSpPr>
      <dsp:spPr>
        <a:xfrm>
          <a:off x="3416933" y="447510"/>
          <a:ext cx="1234961" cy="103920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pt-BR" sz="1500" kern="1200"/>
        </a:p>
        <a:p>
          <a:pPr marL="114300" lvl="1" indent="-114300" algn="l" defTabSz="666750">
            <a:lnSpc>
              <a:spcPct val="90000"/>
            </a:lnSpc>
            <a:spcBef>
              <a:spcPct val="0"/>
            </a:spcBef>
            <a:spcAft>
              <a:spcPct val="15000"/>
            </a:spcAft>
            <a:buChar char="•"/>
          </a:pPr>
          <a:endParaRPr lang="pt-BR" sz="1500" kern="1200" dirty="0"/>
        </a:p>
      </dsp:txBody>
      <dsp:txXfrm>
        <a:off x="3416933" y="577411"/>
        <a:ext cx="845258" cy="779407"/>
      </dsp:txXfrm>
    </dsp:sp>
    <dsp:sp modelId="{10935235-012F-4215-A6AA-3EA9BC6F6D5D}">
      <dsp:nvSpPr>
        <dsp:cNvPr id="0" name=""/>
        <dsp:cNvSpPr/>
      </dsp:nvSpPr>
      <dsp:spPr>
        <a:xfrm>
          <a:off x="1412540" y="1808"/>
          <a:ext cx="2004392" cy="19306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dirty="0"/>
            <a:t>Várias diretrizes</a:t>
          </a:r>
        </a:p>
      </dsp:txBody>
      <dsp:txXfrm>
        <a:off x="1506785" y="96053"/>
        <a:ext cx="1815902" cy="1742124"/>
      </dsp:txXfrm>
    </dsp:sp>
    <dsp:sp modelId="{272613C0-16DC-44D3-8013-BACEA57FAE8B}">
      <dsp:nvSpPr>
        <dsp:cNvPr id="0" name=""/>
        <dsp:cNvSpPr/>
      </dsp:nvSpPr>
      <dsp:spPr>
        <a:xfrm rot="10800000" flipH="1">
          <a:off x="3517232" y="2704657"/>
          <a:ext cx="1109027" cy="1028110"/>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pt-BR" sz="1300" kern="1200" dirty="0"/>
        </a:p>
        <a:p>
          <a:pPr marL="114300" lvl="1" indent="-114300" algn="l" defTabSz="577850">
            <a:lnSpc>
              <a:spcPct val="90000"/>
            </a:lnSpc>
            <a:spcBef>
              <a:spcPct val="0"/>
            </a:spcBef>
            <a:spcAft>
              <a:spcPct val="15000"/>
            </a:spcAft>
            <a:buChar char="•"/>
          </a:pPr>
          <a:endParaRPr lang="pt-BR" sz="1300" kern="1200" dirty="0"/>
        </a:p>
      </dsp:txBody>
      <dsp:txXfrm>
        <a:off x="3517232" y="2833171"/>
        <a:ext cx="723486" cy="771082"/>
      </dsp:txXfrm>
    </dsp:sp>
    <dsp:sp modelId="{4EC47F9A-A3E7-497A-8413-1E37F42AA46D}">
      <dsp:nvSpPr>
        <dsp:cNvPr id="0" name=""/>
        <dsp:cNvSpPr/>
      </dsp:nvSpPr>
      <dsp:spPr>
        <a:xfrm>
          <a:off x="1458066" y="2218478"/>
          <a:ext cx="2039275" cy="20004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dirty="0"/>
            <a:t>Visando</a:t>
          </a:r>
        </a:p>
      </dsp:txBody>
      <dsp:txXfrm>
        <a:off x="1555721" y="2316133"/>
        <a:ext cx="1843965" cy="1805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3E573-3A49-4934-9F8F-F4000367B34F}">
      <dsp:nvSpPr>
        <dsp:cNvPr id="0" name=""/>
        <dsp:cNvSpPr/>
      </dsp:nvSpPr>
      <dsp:spPr>
        <a:xfrm>
          <a:off x="4877490" y="294"/>
          <a:ext cx="1368738" cy="88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Administração do tempo</a:t>
          </a:r>
        </a:p>
      </dsp:txBody>
      <dsp:txXfrm>
        <a:off x="4920921" y="43725"/>
        <a:ext cx="1281876" cy="802818"/>
      </dsp:txXfrm>
    </dsp:sp>
    <dsp:sp modelId="{CA929918-8609-4F75-98EE-2C47EDB3B50B}">
      <dsp:nvSpPr>
        <dsp:cNvPr id="0" name=""/>
        <dsp:cNvSpPr/>
      </dsp:nvSpPr>
      <dsp:spPr>
        <a:xfrm>
          <a:off x="3785625" y="445135"/>
          <a:ext cx="3552469" cy="3552469"/>
        </a:xfrm>
        <a:custGeom>
          <a:avLst/>
          <a:gdLst/>
          <a:ahLst/>
          <a:cxnLst/>
          <a:rect l="0" t="0" r="0" b="0"/>
          <a:pathLst>
            <a:path>
              <a:moveTo>
                <a:pt x="2643663" y="226209"/>
              </a:moveTo>
              <a:arcTo wR="1776234" hR="1776234" stAng="17953941" swAng="1210736"/>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A73115-B17C-412D-AB2F-CF2E5DBB0D75}">
      <dsp:nvSpPr>
        <dsp:cNvPr id="0" name=""/>
        <dsp:cNvSpPr/>
      </dsp:nvSpPr>
      <dsp:spPr>
        <a:xfrm>
          <a:off x="6566790" y="1227642"/>
          <a:ext cx="1368738" cy="88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Comunicação</a:t>
          </a:r>
        </a:p>
      </dsp:txBody>
      <dsp:txXfrm>
        <a:off x="6610221" y="1271073"/>
        <a:ext cx="1281876" cy="802818"/>
      </dsp:txXfrm>
    </dsp:sp>
    <dsp:sp modelId="{57CA09AD-511F-4CA8-8C29-4FC00D96B5F9}">
      <dsp:nvSpPr>
        <dsp:cNvPr id="0" name=""/>
        <dsp:cNvSpPr/>
      </dsp:nvSpPr>
      <dsp:spPr>
        <a:xfrm>
          <a:off x="3785625" y="445135"/>
          <a:ext cx="3552469" cy="3552469"/>
        </a:xfrm>
        <a:custGeom>
          <a:avLst/>
          <a:gdLst/>
          <a:ahLst/>
          <a:cxnLst/>
          <a:rect l="0" t="0" r="0" b="0"/>
          <a:pathLst>
            <a:path>
              <a:moveTo>
                <a:pt x="3548198" y="1899327"/>
              </a:moveTo>
              <a:arcTo wR="1776234" hR="1776234" stAng="21838427" swAng="1359105"/>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C3850D-A5D4-44E9-8566-4BC363910D90}">
      <dsp:nvSpPr>
        <dsp:cNvPr id="0" name=""/>
        <dsp:cNvSpPr/>
      </dsp:nvSpPr>
      <dsp:spPr>
        <a:xfrm>
          <a:off x="5921535" y="3213533"/>
          <a:ext cx="1368738" cy="88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Conhecimento superior</a:t>
          </a:r>
        </a:p>
      </dsp:txBody>
      <dsp:txXfrm>
        <a:off x="5964966" y="3256964"/>
        <a:ext cx="1281876" cy="802818"/>
      </dsp:txXfrm>
    </dsp:sp>
    <dsp:sp modelId="{BB0FB12A-DBB6-4D6B-BC7E-CA79566F3A4E}">
      <dsp:nvSpPr>
        <dsp:cNvPr id="0" name=""/>
        <dsp:cNvSpPr/>
      </dsp:nvSpPr>
      <dsp:spPr>
        <a:xfrm>
          <a:off x="3785625" y="445135"/>
          <a:ext cx="3552469" cy="3552469"/>
        </a:xfrm>
        <a:custGeom>
          <a:avLst/>
          <a:gdLst/>
          <a:ahLst/>
          <a:cxnLst/>
          <a:rect l="0" t="0" r="0" b="0"/>
          <a:pathLst>
            <a:path>
              <a:moveTo>
                <a:pt x="1993994" y="3539070"/>
              </a:moveTo>
              <a:arcTo wR="1776234" hR="1776234" stAng="4977481" swAng="845038"/>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B01C63-331A-47C9-AA63-61E7E11357A1}">
      <dsp:nvSpPr>
        <dsp:cNvPr id="0" name=""/>
        <dsp:cNvSpPr/>
      </dsp:nvSpPr>
      <dsp:spPr>
        <a:xfrm>
          <a:off x="3833445" y="3213533"/>
          <a:ext cx="1368738" cy="88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Marketing</a:t>
          </a:r>
        </a:p>
      </dsp:txBody>
      <dsp:txXfrm>
        <a:off x="3876876" y="3256964"/>
        <a:ext cx="1281876" cy="802818"/>
      </dsp:txXfrm>
    </dsp:sp>
    <dsp:sp modelId="{98FB48ED-2E23-4C9E-A186-EC4340C81D59}">
      <dsp:nvSpPr>
        <dsp:cNvPr id="0" name=""/>
        <dsp:cNvSpPr/>
      </dsp:nvSpPr>
      <dsp:spPr>
        <a:xfrm>
          <a:off x="3785625" y="445135"/>
          <a:ext cx="3552469" cy="3552469"/>
        </a:xfrm>
        <a:custGeom>
          <a:avLst/>
          <a:gdLst/>
          <a:ahLst/>
          <a:cxnLst/>
          <a:rect l="0" t="0" r="0" b="0"/>
          <a:pathLst>
            <a:path>
              <a:moveTo>
                <a:pt x="188361" y="2572267"/>
              </a:moveTo>
              <a:arcTo wR="1776234" hR="1776234" stAng="9202468" swAng="1359105"/>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AEAEC8-792F-4A2F-A978-E2F470239FFE}">
      <dsp:nvSpPr>
        <dsp:cNvPr id="0" name=""/>
        <dsp:cNvSpPr/>
      </dsp:nvSpPr>
      <dsp:spPr>
        <a:xfrm>
          <a:off x="3188190" y="1227642"/>
          <a:ext cx="1368738" cy="889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Conhecimentos de mercado</a:t>
          </a:r>
        </a:p>
      </dsp:txBody>
      <dsp:txXfrm>
        <a:off x="3231621" y="1271073"/>
        <a:ext cx="1281876" cy="802818"/>
      </dsp:txXfrm>
    </dsp:sp>
    <dsp:sp modelId="{32AFE520-E00E-4D12-8945-531F308D6446}">
      <dsp:nvSpPr>
        <dsp:cNvPr id="0" name=""/>
        <dsp:cNvSpPr/>
      </dsp:nvSpPr>
      <dsp:spPr>
        <a:xfrm>
          <a:off x="3785625" y="445135"/>
          <a:ext cx="3552469" cy="3552469"/>
        </a:xfrm>
        <a:custGeom>
          <a:avLst/>
          <a:gdLst/>
          <a:ahLst/>
          <a:cxnLst/>
          <a:rect l="0" t="0" r="0" b="0"/>
          <a:pathLst>
            <a:path>
              <a:moveTo>
                <a:pt x="427363" y="620572"/>
              </a:moveTo>
              <a:arcTo wR="1776234" hR="1776234" stAng="13235323" swAng="1210736"/>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24294-B94D-4F07-A3CF-7D2765F4EE03}">
      <dsp:nvSpPr>
        <dsp:cNvPr id="0" name=""/>
        <dsp:cNvSpPr/>
      </dsp:nvSpPr>
      <dsp:spPr>
        <a:xfrm>
          <a:off x="1764494" y="195786"/>
          <a:ext cx="2752481" cy="2752481"/>
        </a:xfrm>
        <a:prstGeom prst="pie">
          <a:avLst>
            <a:gd name="adj1" fmla="val 16200000"/>
            <a:gd name="adj2" fmla="val 205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kern="1200" dirty="0"/>
            <a:t>27% </a:t>
          </a:r>
          <a:r>
            <a:rPr lang="pt-BR" sz="1000" kern="1200" dirty="0" err="1"/>
            <a:t>autônamos</a:t>
          </a:r>
          <a:endParaRPr lang="pt-BR" sz="1000" kern="1200" dirty="0"/>
        </a:p>
      </dsp:txBody>
      <dsp:txXfrm>
        <a:off x="3175469" y="607020"/>
        <a:ext cx="933877" cy="638968"/>
      </dsp:txXfrm>
    </dsp:sp>
    <dsp:sp modelId="{BD805A07-88ED-40A9-A74A-DA4EC2984668}">
      <dsp:nvSpPr>
        <dsp:cNvPr id="0" name=""/>
        <dsp:cNvSpPr/>
      </dsp:nvSpPr>
      <dsp:spPr>
        <a:xfrm>
          <a:off x="1668157" y="328495"/>
          <a:ext cx="2752481" cy="2752481"/>
        </a:xfrm>
        <a:prstGeom prst="pie">
          <a:avLst>
            <a:gd name="adj1" fmla="val 20520000"/>
            <a:gd name="adj2" fmla="val 32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kern="1200" dirty="0"/>
            <a:t>7% Possuem sua própria empresa</a:t>
          </a:r>
        </a:p>
      </dsp:txBody>
      <dsp:txXfrm>
        <a:off x="3467101" y="1573665"/>
        <a:ext cx="819191" cy="691397"/>
      </dsp:txXfrm>
    </dsp:sp>
    <dsp:sp modelId="{06BD6E90-194E-4AA3-9F3C-4E91E3155E5E}">
      <dsp:nvSpPr>
        <dsp:cNvPr id="0" name=""/>
        <dsp:cNvSpPr/>
      </dsp:nvSpPr>
      <dsp:spPr>
        <a:xfrm>
          <a:off x="1668157" y="328495"/>
          <a:ext cx="2752481" cy="2752481"/>
        </a:xfrm>
        <a:prstGeom prst="pie">
          <a:avLst>
            <a:gd name="adj1" fmla="val 3240000"/>
            <a:gd name="adj2" fmla="val 756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kern="1200" dirty="0"/>
            <a:t>21% outras</a:t>
          </a:r>
        </a:p>
      </dsp:txBody>
      <dsp:txXfrm>
        <a:off x="2552883" y="2392856"/>
        <a:ext cx="983029" cy="589817"/>
      </dsp:txXfrm>
    </dsp:sp>
    <dsp:sp modelId="{F17EFA77-85D5-4A2B-B0FC-3D73F7728AE6}">
      <dsp:nvSpPr>
        <dsp:cNvPr id="0" name=""/>
        <dsp:cNvSpPr/>
      </dsp:nvSpPr>
      <dsp:spPr>
        <a:xfrm>
          <a:off x="1668157" y="328495"/>
          <a:ext cx="2752481" cy="2752481"/>
        </a:xfrm>
        <a:prstGeom prst="pie">
          <a:avLst>
            <a:gd name="adj1" fmla="val 7560000"/>
            <a:gd name="adj2" fmla="val 1188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kern="1200" dirty="0"/>
            <a:t>9% Contratos temporários</a:t>
          </a:r>
        </a:p>
      </dsp:txBody>
      <dsp:txXfrm>
        <a:off x="1799228" y="1573665"/>
        <a:ext cx="819191" cy="691397"/>
      </dsp:txXfrm>
    </dsp:sp>
    <dsp:sp modelId="{A6FC1CB0-25AC-472E-BEB8-8572ADBFAED3}">
      <dsp:nvSpPr>
        <dsp:cNvPr id="0" name=""/>
        <dsp:cNvSpPr/>
      </dsp:nvSpPr>
      <dsp:spPr>
        <a:xfrm>
          <a:off x="1668157" y="328495"/>
          <a:ext cx="2752481" cy="2752481"/>
        </a:xfrm>
        <a:prstGeom prst="pie">
          <a:avLst>
            <a:gd name="adj1" fmla="val 1188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kern="1200" dirty="0"/>
            <a:t>36% em carteira assinada</a:t>
          </a:r>
        </a:p>
      </dsp:txBody>
      <dsp:txXfrm>
        <a:off x="2069561" y="747921"/>
        <a:ext cx="933877" cy="638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C30D-AFBA-4B30-B3B1-A8E631242EC6}">
      <dsp:nvSpPr>
        <dsp:cNvPr id="0" name=""/>
        <dsp:cNvSpPr/>
      </dsp:nvSpPr>
      <dsp:spPr>
        <a:xfrm>
          <a:off x="0" y="0"/>
          <a:ext cx="7214869" cy="6185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Perfil do Profissional</a:t>
          </a:r>
        </a:p>
      </dsp:txBody>
      <dsp:txXfrm>
        <a:off x="18117" y="18117"/>
        <a:ext cx="6495139" cy="582314"/>
      </dsp:txXfrm>
    </dsp:sp>
    <dsp:sp modelId="{4CE63BF1-D437-4AE3-AC8A-7DE4DC6BAD2C}">
      <dsp:nvSpPr>
        <dsp:cNvPr id="0" name=""/>
        <dsp:cNvSpPr/>
      </dsp:nvSpPr>
      <dsp:spPr>
        <a:xfrm>
          <a:off x="604245" y="731012"/>
          <a:ext cx="7214869" cy="6185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Mercado de Trabalho</a:t>
          </a:r>
        </a:p>
      </dsp:txBody>
      <dsp:txXfrm>
        <a:off x="622362" y="749129"/>
        <a:ext cx="6172333" cy="582314"/>
      </dsp:txXfrm>
    </dsp:sp>
    <dsp:sp modelId="{60452603-AB60-4468-BEEC-8E27327ECDB1}">
      <dsp:nvSpPr>
        <dsp:cNvPr id="0" name=""/>
        <dsp:cNvSpPr/>
      </dsp:nvSpPr>
      <dsp:spPr>
        <a:xfrm>
          <a:off x="1199472" y="1462024"/>
          <a:ext cx="7214869" cy="6185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Saúde e bem estar</a:t>
          </a:r>
        </a:p>
      </dsp:txBody>
      <dsp:txXfrm>
        <a:off x="1217589" y="1480141"/>
        <a:ext cx="6181352" cy="582314"/>
      </dsp:txXfrm>
    </dsp:sp>
    <dsp:sp modelId="{9084ED93-7408-434E-A9EE-2B313DE22F77}">
      <dsp:nvSpPr>
        <dsp:cNvPr id="0" name=""/>
        <dsp:cNvSpPr/>
      </dsp:nvSpPr>
      <dsp:spPr>
        <a:xfrm>
          <a:off x="1803717" y="2193036"/>
          <a:ext cx="7214869" cy="6185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Comunicação e Marketing</a:t>
          </a:r>
        </a:p>
      </dsp:txBody>
      <dsp:txXfrm>
        <a:off x="1821834" y="2211153"/>
        <a:ext cx="6172333" cy="582314"/>
      </dsp:txXfrm>
    </dsp:sp>
    <dsp:sp modelId="{BB8566B5-45BD-4C38-98B8-28ED8E1FA70F}">
      <dsp:nvSpPr>
        <dsp:cNvPr id="0" name=""/>
        <dsp:cNvSpPr/>
      </dsp:nvSpPr>
      <dsp:spPr>
        <a:xfrm>
          <a:off x="6812812" y="473752"/>
          <a:ext cx="402056" cy="40205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6903275" y="473752"/>
        <a:ext cx="221130" cy="302547"/>
      </dsp:txXfrm>
    </dsp:sp>
    <dsp:sp modelId="{B84ED0F5-AEEF-4E5A-92D9-73C8737CB26C}">
      <dsp:nvSpPr>
        <dsp:cNvPr id="0" name=""/>
        <dsp:cNvSpPr/>
      </dsp:nvSpPr>
      <dsp:spPr>
        <a:xfrm>
          <a:off x="7417058" y="1204764"/>
          <a:ext cx="402056" cy="40205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7507521" y="1204764"/>
        <a:ext cx="221130" cy="302547"/>
      </dsp:txXfrm>
    </dsp:sp>
    <dsp:sp modelId="{991CBA85-0A51-4197-A317-B3F6A71783D3}">
      <dsp:nvSpPr>
        <dsp:cNvPr id="0" name=""/>
        <dsp:cNvSpPr/>
      </dsp:nvSpPr>
      <dsp:spPr>
        <a:xfrm>
          <a:off x="8012285" y="1935776"/>
          <a:ext cx="402056" cy="40205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8102748" y="1935776"/>
        <a:ext cx="221130" cy="302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B1C52-FBEB-492E-889B-0EEE0DB72623}">
      <dsp:nvSpPr>
        <dsp:cNvPr id="0" name=""/>
        <dsp:cNvSpPr/>
      </dsp:nvSpPr>
      <dsp:spPr>
        <a:xfrm>
          <a:off x="2179374" y="1624674"/>
          <a:ext cx="1362112" cy="136211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t>Resultados</a:t>
          </a:r>
        </a:p>
      </dsp:txBody>
      <dsp:txXfrm>
        <a:off x="2378851" y="1824151"/>
        <a:ext cx="963158" cy="963158"/>
      </dsp:txXfrm>
    </dsp:sp>
    <dsp:sp modelId="{B4D0912E-876A-4C7E-A08F-214F86A950C8}">
      <dsp:nvSpPr>
        <dsp:cNvPr id="0" name=""/>
        <dsp:cNvSpPr/>
      </dsp:nvSpPr>
      <dsp:spPr>
        <a:xfrm rot="12900000">
          <a:off x="1301664" y="1386229"/>
          <a:ext cx="1045574" cy="3882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65824-8545-41B6-95CB-C6CE0C1A1B9E}">
      <dsp:nvSpPr>
        <dsp:cNvPr id="0" name=""/>
        <dsp:cNvSpPr/>
      </dsp:nvSpPr>
      <dsp:spPr>
        <a:xfrm>
          <a:off x="749206" y="762869"/>
          <a:ext cx="1294006" cy="1035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kern="1200" dirty="0"/>
            <a:t>Dados</a:t>
          </a:r>
        </a:p>
      </dsp:txBody>
      <dsp:txXfrm>
        <a:off x="779526" y="793189"/>
        <a:ext cx="1233366" cy="974565"/>
      </dsp:txXfrm>
    </dsp:sp>
    <dsp:sp modelId="{489FF0B5-DB1B-4F32-9D4C-348113D9B79C}">
      <dsp:nvSpPr>
        <dsp:cNvPr id="0" name=""/>
        <dsp:cNvSpPr/>
      </dsp:nvSpPr>
      <dsp:spPr>
        <a:xfrm rot="16200000">
          <a:off x="2337643" y="846933"/>
          <a:ext cx="1045574" cy="3882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B29183-BCD3-4137-B8E7-D6C69653F61D}">
      <dsp:nvSpPr>
        <dsp:cNvPr id="0" name=""/>
        <dsp:cNvSpPr/>
      </dsp:nvSpPr>
      <dsp:spPr>
        <a:xfrm>
          <a:off x="2213427" y="644"/>
          <a:ext cx="1294006" cy="1035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kern="1200" dirty="0"/>
            <a:t>Objetivo</a:t>
          </a:r>
        </a:p>
      </dsp:txBody>
      <dsp:txXfrm>
        <a:off x="2243747" y="30964"/>
        <a:ext cx="1233366" cy="974565"/>
      </dsp:txXfrm>
    </dsp:sp>
    <dsp:sp modelId="{43F75C5E-BECA-4CA1-A8AD-67153110DFAD}">
      <dsp:nvSpPr>
        <dsp:cNvPr id="0" name=""/>
        <dsp:cNvSpPr/>
      </dsp:nvSpPr>
      <dsp:spPr>
        <a:xfrm rot="19500000">
          <a:off x="3373622" y="1386229"/>
          <a:ext cx="1045574" cy="3882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0B47A-265E-482C-8B43-B7F1E6C16333}">
      <dsp:nvSpPr>
        <dsp:cNvPr id="0" name=""/>
        <dsp:cNvSpPr/>
      </dsp:nvSpPr>
      <dsp:spPr>
        <a:xfrm>
          <a:off x="3677648" y="762869"/>
          <a:ext cx="1294006" cy="10352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kern="1200" dirty="0"/>
            <a:t>Referenciais Teóricos</a:t>
          </a:r>
        </a:p>
      </dsp:txBody>
      <dsp:txXfrm>
        <a:off x="3707968" y="793189"/>
        <a:ext cx="1233366" cy="97456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C3E0910-793C-46A0-8623-CEAD4857882F}" type="datetime1">
              <a:rPr lang="pt-BR" smtClean="0"/>
              <a:t>08/07/2020</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‹nº›</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9EE704A-765A-48C7-8594-25B15929F837}" type="datetime1">
              <a:rPr lang="pt-BR" smtClean="0"/>
              <a:t>08/07/2020</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‹nº›</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rtl="0"/>
            <a:fld id="{3E92B5B4-4D0A-4964-A1A3-B85B0EE00890}"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0360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102607407"/>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7522446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813287642"/>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034646228"/>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03217235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87090800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544792917"/>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421DCD7D-5BFD-485D-AED5-B62EAACA4CB6}"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4132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623252B5-F3E6-4058-A723-196087E9E541}"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5670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t-BR"/>
              <a:t>Clique para editar o título Mestre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1A251DFA-97D2-4C90-9100-D1173CC96C37}" type="datetime1">
              <a:rPr lang="pt-BR" smtClean="0"/>
              <a:t>08/07/2020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00734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fld id="{7651B26C-F0DB-4889-B6A3-FE07E152272F}" type="datetime1">
              <a:rPr lang="pt-BR" smtClean="0"/>
              <a:t>08/07/2020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2051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fld id="{DB0565EE-A4B5-4AB4-9432-D16ECAE9EF1F}" type="datetime1">
              <a:rPr lang="pt-BR" smtClean="0"/>
              <a:t>08/07/2020</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49353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131734979"/>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6BA6665-D630-4C43-9989-3D086DA68E5F}" type="datetime1">
              <a:rPr lang="pt-BR" smtClean="0"/>
              <a:t>08/07/2020</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6137998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fld id="{6F5D5688-1774-4625-9E74-88EA94DB2550}" type="datetime1">
              <a:rPr lang="pt-BR" smtClean="0"/>
              <a:t>08/07/2020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352811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6399212" y="5883275"/>
            <a:ext cx="914400" cy="365125"/>
          </a:xfrm>
        </p:spPr>
        <p:txBody>
          <a:bodyPr/>
          <a:lstStyle/>
          <a:p>
            <a:pPr rtl="0"/>
            <a:fld id="{3D5E4E1C-696A-4E82-B6DD-87ECA4CC925A}" type="datetime1">
              <a:rPr lang="pt-BR" smtClean="0"/>
              <a:t>08/07/2020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pPr algn="l" rtl="0"/>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7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66BA6665-D630-4C43-9989-3D086DA68E5F}" type="datetime1">
              <a:rPr lang="pt-BR" smtClean="0"/>
              <a:t>08/07/2020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40710193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pt.wiktionary.org/wiki/%E2%89%A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intuito</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lstStyle/>
          <a:p>
            <a:r>
              <a:rPr lang="pt-BR" dirty="0"/>
              <a:t>Não é causar intrigas </a:t>
            </a:r>
          </a:p>
          <a:p>
            <a:r>
              <a:rPr lang="pt-BR" dirty="0"/>
              <a:t>Não é ir contra ideologias políticas</a:t>
            </a:r>
          </a:p>
          <a:p>
            <a:r>
              <a:rPr lang="pt-BR" dirty="0"/>
              <a:t>É estimular discussões afim de crescimento financeiro e profissional</a:t>
            </a:r>
          </a:p>
          <a:p>
            <a:r>
              <a:rPr lang="pt-BR" dirty="0"/>
              <a:t>descontração</a:t>
            </a:r>
          </a:p>
        </p:txBody>
      </p:sp>
      <p:pic>
        <p:nvPicPr>
          <p:cNvPr id="6" name="Picture 4" descr="Coração Isolado. Sidn Vermelho No Fundo Preto. Símbolo Romântico ...">
            <a:extLst>
              <a:ext uri="{FF2B5EF4-FFF2-40B4-BE49-F238E27FC236}">
                <a16:creationId xmlns:a16="http://schemas.microsoft.com/office/drawing/2014/main" id="{830D38E8-5B99-47B9-BE43-D8246FD9E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329" y="4616388"/>
            <a:ext cx="3381671" cy="22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0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err="1"/>
              <a:t>Personal</a:t>
            </a:r>
            <a:r>
              <a:rPr lang="pt-BR" dirty="0"/>
              <a:t> </a:t>
            </a:r>
            <a:r>
              <a:rPr lang="pt-BR" dirty="0" err="1"/>
              <a:t>Trainer</a:t>
            </a:r>
            <a:endParaRPr lang="pt-BR" dirty="0"/>
          </a:p>
        </p:txBody>
      </p:sp>
      <p:graphicFrame>
        <p:nvGraphicFramePr>
          <p:cNvPr id="7" name="Espaço Reservado para Conteúdo 6">
            <a:extLst>
              <a:ext uri="{FF2B5EF4-FFF2-40B4-BE49-F238E27FC236}">
                <a16:creationId xmlns:a16="http://schemas.microsoft.com/office/drawing/2014/main" id="{55C7731E-060C-4C6F-94EE-314D96B85FD8}"/>
              </a:ext>
            </a:extLst>
          </p:cNvPr>
          <p:cNvGraphicFramePr>
            <a:graphicFrameLocks noGrp="1"/>
          </p:cNvGraphicFramePr>
          <p:nvPr>
            <p:ph idx="1"/>
            <p:extLst>
              <p:ext uri="{D42A27DB-BD31-4B8C-83A1-F6EECF244321}">
                <p14:modId xmlns:p14="http://schemas.microsoft.com/office/powerpoint/2010/main" val="2821458983"/>
              </p:ext>
            </p:extLst>
          </p:nvPr>
        </p:nvGraphicFramePr>
        <p:xfrm>
          <a:off x="568171" y="2086252"/>
          <a:ext cx="11123720" cy="4162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24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MERCADO FITNESS</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normAutofit/>
          </a:bodyPr>
          <a:lstStyle/>
          <a:p>
            <a:r>
              <a:rPr lang="pt-BR" dirty="0"/>
              <a:t>Potencial de crescimento </a:t>
            </a:r>
            <a:r>
              <a:rPr lang="pt-BR" dirty="0">
                <a:effectLst/>
              </a:rPr>
              <a:t>(SBPT,2014)</a:t>
            </a:r>
          </a:p>
          <a:p>
            <a:endParaRPr lang="pt-BR" dirty="0"/>
          </a:p>
          <a:p>
            <a:r>
              <a:rPr lang="pt-BR" dirty="0"/>
              <a:t>Grande disputa entre </a:t>
            </a:r>
            <a:r>
              <a:rPr lang="pt-BR" dirty="0">
                <a:sym typeface="Wingdings" panose="05000000000000000000" pitchFamily="2" charset="2"/>
              </a:rPr>
              <a:t></a:t>
            </a:r>
          </a:p>
          <a:p>
            <a:pPr marL="0" indent="0">
              <a:buNone/>
            </a:pPr>
            <a:r>
              <a:rPr lang="pt-BR" dirty="0">
                <a:sym typeface="Wingdings" panose="05000000000000000000" pitchFamily="2" charset="2"/>
              </a:rPr>
              <a:t>                                            -  </a:t>
            </a:r>
            <a:r>
              <a:rPr lang="pt-BR" dirty="0"/>
              <a:t>Os próprios </a:t>
            </a:r>
            <a:r>
              <a:rPr lang="pt-BR" dirty="0" err="1"/>
              <a:t>Personal</a:t>
            </a:r>
            <a:r>
              <a:rPr lang="pt-BR" dirty="0"/>
              <a:t> </a:t>
            </a:r>
            <a:r>
              <a:rPr lang="pt-BR" dirty="0" err="1"/>
              <a:t>Trainer</a:t>
            </a:r>
            <a:endParaRPr lang="pt-BR" dirty="0"/>
          </a:p>
          <a:p>
            <a:pPr marL="0" indent="0">
              <a:buNone/>
            </a:pPr>
            <a:r>
              <a:rPr lang="pt-BR" dirty="0"/>
              <a:t>                                            -  Academias com bons instrutores</a:t>
            </a:r>
          </a:p>
          <a:p>
            <a:pPr marL="0" indent="0">
              <a:buNone/>
            </a:pPr>
            <a:r>
              <a:rPr lang="pt-BR" dirty="0"/>
              <a:t>                                            -  “Influencers” de redes sociais</a:t>
            </a:r>
          </a:p>
          <a:p>
            <a:pPr marL="0" indent="0">
              <a:buNone/>
            </a:pPr>
            <a:r>
              <a:rPr lang="pt-BR" dirty="0"/>
              <a:t>                                            -  Tecnologia </a:t>
            </a:r>
          </a:p>
          <a:p>
            <a:endParaRPr lang="pt-BR" dirty="0"/>
          </a:p>
          <a:p>
            <a:pPr marL="0" indent="0">
              <a:buNone/>
            </a:pPr>
            <a:endParaRPr lang="pt-BR" dirty="0"/>
          </a:p>
        </p:txBody>
      </p:sp>
    </p:spTree>
    <p:extLst>
      <p:ext uri="{BB962C8B-B14F-4D97-AF65-F5344CB8AC3E}">
        <p14:creationId xmlns:p14="http://schemas.microsoft.com/office/powerpoint/2010/main" val="337753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r>
              <a:rPr lang="pt-BR" dirty="0"/>
              <a:t>MERCADO FITNESS</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a:xfrm>
            <a:off x="1141413" y="2317073"/>
            <a:ext cx="9905998" cy="4168066"/>
          </a:xfrm>
        </p:spPr>
        <p:txBody>
          <a:bodyPr>
            <a:normAutofit/>
          </a:bodyPr>
          <a:lstStyle/>
          <a:p>
            <a:pPr marL="0" indent="0">
              <a:buNone/>
            </a:pPr>
            <a:endParaRPr lang="pt-BR" dirty="0"/>
          </a:p>
          <a:p>
            <a:r>
              <a:rPr lang="pt-BR" dirty="0"/>
              <a:t>Um estudo da UFMG (11) relata que:</a:t>
            </a:r>
          </a:p>
          <a:p>
            <a:pPr marL="0" indent="0">
              <a:buNone/>
            </a:pPr>
            <a:endParaRPr lang="pt-BR" dirty="0">
              <a:effectLst/>
            </a:endParaRPr>
          </a:p>
          <a:p>
            <a:pPr marL="0" indent="0">
              <a:buNone/>
            </a:pPr>
            <a:endParaRPr lang="pt-BR" dirty="0">
              <a:effectLst/>
            </a:endParaRPr>
          </a:p>
          <a:p>
            <a:pPr marL="0" indent="0">
              <a:buNone/>
            </a:pPr>
            <a:r>
              <a:rPr lang="pt-BR" dirty="0">
                <a:effectLst/>
              </a:rPr>
              <a:t>É dito ainda que, a maioria destes trabalhadores autônomos se encaixam na categoria de </a:t>
            </a:r>
            <a:r>
              <a:rPr lang="pt-BR" dirty="0" err="1">
                <a:effectLst/>
              </a:rPr>
              <a:t>Personal</a:t>
            </a:r>
            <a:r>
              <a:rPr lang="pt-BR" dirty="0">
                <a:effectLst/>
              </a:rPr>
              <a:t> </a:t>
            </a:r>
            <a:r>
              <a:rPr lang="pt-BR" dirty="0" err="1">
                <a:effectLst/>
              </a:rPr>
              <a:t>Trainers</a:t>
            </a:r>
            <a:r>
              <a:rPr lang="pt-BR" dirty="0">
                <a:effectLst/>
              </a:rPr>
              <a:t> em academias (Furtado e Santigo, 2015)</a:t>
            </a:r>
            <a:endParaRPr lang="pt-BR" dirty="0"/>
          </a:p>
          <a:p>
            <a:r>
              <a:rPr lang="pt-BR" i="1" dirty="0">
                <a:effectLst/>
              </a:rPr>
              <a:t>“Estes trabalhadores perdem direitos garantidos pela constituição brasileira e apesar de alguns grupos considerarem que a remuneração recebida é justa, ela representa pouca coisa diante da perda de tantos direitos que o trabalho informal não oferece “</a:t>
            </a:r>
            <a:r>
              <a:rPr lang="pt-BR" sz="1600" i="1" dirty="0">
                <a:effectLst/>
              </a:rPr>
              <a:t>(</a:t>
            </a:r>
            <a:r>
              <a:rPr lang="pt-BR" sz="1600" dirty="0">
                <a:effectLst/>
              </a:rPr>
              <a:t>JAKOBSEN et al., 2000; WERNECK, 2001). </a:t>
            </a:r>
            <a:endParaRPr lang="pt-BR" sz="1600" dirty="0"/>
          </a:p>
          <a:p>
            <a:endParaRPr lang="pt-BR" dirty="0"/>
          </a:p>
        </p:txBody>
      </p:sp>
      <p:graphicFrame>
        <p:nvGraphicFramePr>
          <p:cNvPr id="2" name="Diagrama 1">
            <a:extLst>
              <a:ext uri="{FF2B5EF4-FFF2-40B4-BE49-F238E27FC236}">
                <a16:creationId xmlns:a16="http://schemas.microsoft.com/office/drawing/2014/main" id="{C16F3AEC-351A-445D-88D7-F99F792C9063}"/>
              </a:ext>
            </a:extLst>
          </p:cNvPr>
          <p:cNvGraphicFramePr/>
          <p:nvPr>
            <p:extLst>
              <p:ext uri="{D42A27DB-BD31-4B8C-83A1-F6EECF244321}">
                <p14:modId xmlns:p14="http://schemas.microsoft.com/office/powerpoint/2010/main" val="3491555117"/>
              </p:ext>
            </p:extLst>
          </p:nvPr>
        </p:nvGraphicFramePr>
        <p:xfrm>
          <a:off x="5790843" y="372862"/>
          <a:ext cx="6185134" cy="3276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24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5F09D-EAE4-4FAC-8805-62D4E11DF5E9}"/>
              </a:ext>
            </a:extLst>
          </p:cNvPr>
          <p:cNvSpPr>
            <a:spLocks noGrp="1"/>
          </p:cNvSpPr>
          <p:nvPr>
            <p:ph type="title"/>
          </p:nvPr>
        </p:nvSpPr>
        <p:spPr>
          <a:xfrm>
            <a:off x="1141413" y="609600"/>
            <a:ext cx="9905998" cy="1405631"/>
          </a:xfrm>
        </p:spPr>
        <p:txBody>
          <a:bodyPr/>
          <a:lstStyle/>
          <a:p>
            <a:r>
              <a:rPr lang="pt-BR" b="1" dirty="0"/>
              <a:t>Problemáticas</a:t>
            </a:r>
          </a:p>
        </p:txBody>
      </p:sp>
      <p:sp>
        <p:nvSpPr>
          <p:cNvPr id="3" name="Espaço Reservado para Conteúdo 2">
            <a:extLst>
              <a:ext uri="{FF2B5EF4-FFF2-40B4-BE49-F238E27FC236}">
                <a16:creationId xmlns:a16="http://schemas.microsoft.com/office/drawing/2014/main" id="{5160EE0B-7063-45BC-8DAA-87E65D513230}"/>
              </a:ext>
            </a:extLst>
          </p:cNvPr>
          <p:cNvSpPr>
            <a:spLocks noGrp="1"/>
          </p:cNvSpPr>
          <p:nvPr>
            <p:ph idx="1"/>
          </p:nvPr>
        </p:nvSpPr>
        <p:spPr>
          <a:xfrm>
            <a:off x="1141413" y="2015231"/>
            <a:ext cx="9905998" cy="3868044"/>
          </a:xfrm>
        </p:spPr>
        <p:txBody>
          <a:bodyPr>
            <a:normAutofit fontScale="92500" lnSpcReduction="10000"/>
          </a:bodyPr>
          <a:lstStyle/>
          <a:p>
            <a:endParaRPr lang="pt-BR" dirty="0">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pt-BR" b="1" dirty="0">
                <a:effectLst/>
                <a:latin typeface="Arial" panose="020B0604020202020204" pitchFamily="34" charset="0"/>
                <a:cs typeface="Arial" panose="020B0604020202020204" pitchFamily="34" charset="0"/>
              </a:rPr>
              <a:t>Os bacharéis elencaram: </a:t>
            </a:r>
          </a:p>
          <a:p>
            <a:pPr marL="457200" indent="-457200">
              <a:buFont typeface="+mj-lt"/>
              <a:buAutoNum type="arabicPeriod"/>
            </a:pPr>
            <a:r>
              <a:rPr lang="pt-BR" dirty="0">
                <a:effectLst/>
                <a:latin typeface="Arial" panose="020B0604020202020204" pitchFamily="34" charset="0"/>
                <a:cs typeface="Arial" panose="020B0604020202020204" pitchFamily="34" charset="0"/>
              </a:rPr>
              <a:t>O excesso de estagiários em postos de trabalho ou profissionais sem a devida habilitação, ocupando o lugar de um profissional formado</a:t>
            </a:r>
          </a:p>
          <a:p>
            <a:pPr marL="457200" indent="-457200">
              <a:buFont typeface="+mj-lt"/>
              <a:buAutoNum type="arabicPeriod"/>
            </a:pPr>
            <a:r>
              <a:rPr lang="pt-BR" dirty="0">
                <a:effectLst/>
                <a:latin typeface="Arial" panose="020B0604020202020204" pitchFamily="34" charset="0"/>
                <a:cs typeface="Arial" panose="020B0604020202020204" pitchFamily="34" charset="0"/>
              </a:rPr>
              <a:t>a falta de conhecimento especifico para desenvolver adequadamente suas ocupações profissionais </a:t>
            </a:r>
          </a:p>
          <a:p>
            <a:pPr marL="457200" indent="-457200">
              <a:buFont typeface="+mj-lt"/>
              <a:buAutoNum type="arabicPeriod"/>
            </a:pPr>
            <a:r>
              <a:rPr lang="pt-BR" dirty="0">
                <a:effectLst/>
                <a:latin typeface="Arial" panose="020B0604020202020204" pitchFamily="34" charset="0"/>
                <a:cs typeface="Arial" panose="020B0604020202020204" pitchFamily="34" charset="0"/>
              </a:rPr>
              <a:t>a saturação do mercado de trabalho (Salles et al., 2015)</a:t>
            </a:r>
          </a:p>
          <a:p>
            <a:pPr>
              <a:buFont typeface="Wingdings" panose="05000000000000000000" pitchFamily="2" charset="2"/>
              <a:buChar char="q"/>
            </a:pPr>
            <a:r>
              <a:rPr lang="pt-BR" dirty="0">
                <a:effectLst/>
                <a:latin typeface="Arial" panose="020B0604020202020204" pitchFamily="34" charset="0"/>
                <a:cs typeface="Arial" panose="020B0604020202020204" pitchFamily="34" charset="0"/>
              </a:rPr>
              <a:t> </a:t>
            </a:r>
            <a:r>
              <a:rPr lang="pt-BR" b="1" dirty="0">
                <a:effectLst/>
                <a:latin typeface="Arial" panose="020B0604020202020204" pitchFamily="34" charset="0"/>
                <a:cs typeface="Arial" panose="020B0604020202020204" pitchFamily="34" charset="0"/>
              </a:rPr>
              <a:t>Muitos profissionais optam por um trabalho de renda extra ou até mesmo utilizando-se de sua formação como renda secundária, isto é evidenciado em algumas pesquisas de mercado da Educação Física e deve ser analisada na região dos Inconfidentes neste estudo.</a:t>
            </a:r>
            <a:endParaRPr lang="pt-BR" b="1" dirty="0">
              <a:latin typeface="Arial" panose="020B0604020202020204" pitchFamily="34" charset="0"/>
              <a:cs typeface="Arial" panose="020B0604020202020204" pitchFamily="34" charset="0"/>
            </a:endParaRPr>
          </a:p>
        </p:txBody>
      </p:sp>
      <p:sp>
        <p:nvSpPr>
          <p:cNvPr id="4" name="Espaço Reservado para Data 3">
            <a:extLst>
              <a:ext uri="{FF2B5EF4-FFF2-40B4-BE49-F238E27FC236}">
                <a16:creationId xmlns:a16="http://schemas.microsoft.com/office/drawing/2014/main" id="{9CF5AA1E-C97B-45B7-9062-9E70C3B16E9F}"/>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349224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r>
              <a:rPr lang="pt-BR" dirty="0"/>
              <a:t>E quanto a grana?</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lstStyle/>
          <a:p>
            <a:endParaRPr lang="pt-BR" dirty="0"/>
          </a:p>
          <a:p>
            <a:endParaRPr lang="pt-BR" dirty="0"/>
          </a:p>
          <a:p>
            <a:endParaRPr lang="pt-BR" dirty="0"/>
          </a:p>
        </p:txBody>
      </p:sp>
      <p:pic>
        <p:nvPicPr>
          <p:cNvPr id="1026" name="Picture 2" descr="A curiosa origem do cifrão - Probo Contabilidade - Assessoria Contábil">
            <a:extLst>
              <a:ext uri="{FF2B5EF4-FFF2-40B4-BE49-F238E27FC236}">
                <a16:creationId xmlns:a16="http://schemas.microsoft.com/office/drawing/2014/main" id="{35F909AA-1CF7-4F69-B012-D975DA23C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792" y="674703"/>
            <a:ext cx="1735584" cy="11570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dicas para se frustrar menos por falta de dinheiro | Exame">
            <a:extLst>
              <a:ext uri="{FF2B5EF4-FFF2-40B4-BE49-F238E27FC236}">
                <a16:creationId xmlns:a16="http://schemas.microsoft.com/office/drawing/2014/main" id="{6A895B41-6516-408E-9C73-C319FE876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748" y="2131869"/>
            <a:ext cx="6074176" cy="405142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EB4CD91E-861F-437A-8DB9-76ACE1B93402}"/>
              </a:ext>
            </a:extLst>
          </p:cNvPr>
          <p:cNvSpPr/>
          <p:nvPr/>
        </p:nvSpPr>
        <p:spPr>
          <a:xfrm>
            <a:off x="7382152" y="1896888"/>
            <a:ext cx="4620458" cy="5355312"/>
          </a:xfrm>
          <a:prstGeom prst="rect">
            <a:avLst/>
          </a:prstGeom>
        </p:spPr>
        <p:txBody>
          <a:bodyPr wrap="square">
            <a:spAutoFit/>
          </a:bodyPr>
          <a:lstStyle/>
          <a:p>
            <a:pPr marL="285750" indent="-285750">
              <a:buFont typeface="Wingdings" panose="05000000000000000000" pitchFamily="2" charset="2"/>
              <a:buChar char="Ø"/>
            </a:pPr>
            <a:r>
              <a:rPr lang="pt-BR" dirty="0">
                <a:latin typeface="Arial" panose="020B0604020202020204" pitchFamily="34" charset="0"/>
                <a:cs typeface="Arial" panose="020B0604020202020204" pitchFamily="34" charset="0"/>
              </a:rPr>
              <a:t>Não possuem salário mínimo válido para todo o país</a:t>
            </a:r>
          </a:p>
          <a:p>
            <a:pPr marL="342900" indent="-342900">
              <a:buFont typeface="Wingdings" panose="05000000000000000000" pitchFamily="2" charset="2"/>
              <a:buChar char="Ø"/>
            </a:pPr>
            <a:r>
              <a:rPr lang="pt-BR" dirty="0">
                <a:latin typeface="Arial" panose="020B0604020202020204" pitchFamily="34" charset="0"/>
                <a:cs typeface="Arial" panose="020B0604020202020204" pitchFamily="34" charset="0"/>
              </a:rPr>
              <a:t>Piso salarial para algumas regiões de 1.403R$</a:t>
            </a:r>
          </a:p>
          <a:p>
            <a:pPr marL="285750" indent="-285750">
              <a:buFont typeface="Wingdings" panose="05000000000000000000" pitchFamily="2" charset="2"/>
              <a:buChar char="Ø"/>
            </a:pPr>
            <a:r>
              <a:rPr lang="pt-BR" dirty="0">
                <a:latin typeface="Arial" panose="020B0604020202020204" pitchFamily="34" charset="0"/>
                <a:cs typeface="Arial" panose="020B0604020202020204" pitchFamily="34" charset="0"/>
              </a:rPr>
              <a:t>Uma  pesquisa apontou valores de: 80,00R$ a hora aula com investimento médio do cliente de 600,00 a 800,00r$ mensalmente. (Portal de Educação Física, 2013)</a:t>
            </a:r>
          </a:p>
          <a:p>
            <a:pPr marL="285750" indent="-285750">
              <a:buFont typeface="Wingdings" panose="05000000000000000000" pitchFamily="2" charset="2"/>
              <a:buChar char="Ø"/>
            </a:pPr>
            <a:r>
              <a:rPr lang="pt-BR" dirty="0">
                <a:latin typeface="Arial" panose="020B0604020202020204" pitchFamily="34" charset="0"/>
                <a:cs typeface="Arial" panose="020B0604020202020204" pitchFamily="34" charset="0"/>
              </a:rPr>
              <a:t>Receita em torno de  R$ 2,5 bilhões por ano (SBPT,2014)</a:t>
            </a:r>
          </a:p>
          <a:p>
            <a:pPr marL="285750" indent="-285750">
              <a:buFont typeface="Wingdings" panose="05000000000000000000" pitchFamily="2" charset="2"/>
              <a:buChar char="q"/>
            </a:pPr>
            <a:endParaRPr lang="pt-BR" dirty="0">
              <a:latin typeface="Arial" panose="020B0604020202020204" pitchFamily="34" charset="0"/>
              <a:cs typeface="Arial" panose="020B0604020202020204" pitchFamily="34" charset="0"/>
            </a:endParaRPr>
          </a:p>
          <a:p>
            <a:pPr algn="just"/>
            <a:r>
              <a:rPr lang="pt-BR" i="1" dirty="0">
                <a:latin typeface="Arial" panose="020B0604020202020204" pitchFamily="34" charset="0"/>
                <a:cs typeface="Arial" panose="020B0604020202020204" pitchFamily="34" charset="0"/>
              </a:rPr>
              <a:t>“O profissional bem preparado, que apresenta um diferencial no mercado, pode ter um rendimento entre R$ 5 mil e R$15 mil mensais”</a:t>
            </a:r>
            <a:r>
              <a:rPr lang="pt-BR" dirty="0">
                <a:latin typeface="Arial" panose="020B0604020202020204" pitchFamily="34" charset="0"/>
                <a:cs typeface="Arial" panose="020B0604020202020204" pitchFamily="34" charset="0"/>
              </a:rPr>
              <a:t>, relata o </a:t>
            </a:r>
            <a:r>
              <a:rPr lang="pt-BR" b="1" dirty="0" err="1">
                <a:latin typeface="Arial" panose="020B0604020202020204" pitchFamily="34" charset="0"/>
                <a:cs typeface="Arial" panose="020B0604020202020204" pitchFamily="34" charset="0"/>
              </a:rPr>
              <a:t>personal</a:t>
            </a:r>
            <a:r>
              <a:rPr lang="pt-BR" b="1"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trainer</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Luís Otávio </a:t>
            </a:r>
            <a:r>
              <a:rPr lang="pt-BR" dirty="0" err="1">
                <a:latin typeface="Arial" panose="020B0604020202020204" pitchFamily="34" charset="0"/>
                <a:cs typeface="Arial" panose="020B0604020202020204" pitchFamily="34" charset="0"/>
              </a:rPr>
              <a:t>Mascatello</a:t>
            </a:r>
            <a:r>
              <a:rPr lang="pt-BR" dirty="0">
                <a:latin typeface="Arial" panose="020B0604020202020204" pitchFamily="34" charset="0"/>
                <a:cs typeface="Arial" panose="020B0604020202020204" pitchFamily="34" charset="0"/>
              </a:rPr>
              <a:t>. (10)</a:t>
            </a:r>
          </a:p>
          <a:p>
            <a:endParaRPr lang="pt-BR" dirty="0"/>
          </a:p>
          <a:p>
            <a:endParaRPr lang="pt-BR" dirty="0"/>
          </a:p>
        </p:txBody>
      </p:sp>
    </p:spTree>
    <p:extLst>
      <p:ext uri="{BB962C8B-B14F-4D97-AF65-F5344CB8AC3E}">
        <p14:creationId xmlns:p14="http://schemas.microsoft.com/office/powerpoint/2010/main" val="386782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A8376-E1CD-4DD7-A6B0-C7A377A9707C}"/>
              </a:ext>
            </a:extLst>
          </p:cNvPr>
          <p:cNvSpPr>
            <a:spLocks noGrp="1"/>
          </p:cNvSpPr>
          <p:nvPr>
            <p:ph type="title"/>
          </p:nvPr>
        </p:nvSpPr>
        <p:spPr/>
        <p:txBody>
          <a:bodyPr/>
          <a:lstStyle/>
          <a:p>
            <a:pPr algn="ctr"/>
            <a:r>
              <a:rPr lang="pt-BR" dirty="0"/>
              <a:t>Qualidade de vida do Profissional</a:t>
            </a:r>
          </a:p>
        </p:txBody>
      </p:sp>
      <p:sp>
        <p:nvSpPr>
          <p:cNvPr id="3" name="Espaço Reservado para Conteúdo 2">
            <a:extLst>
              <a:ext uri="{FF2B5EF4-FFF2-40B4-BE49-F238E27FC236}">
                <a16:creationId xmlns:a16="http://schemas.microsoft.com/office/drawing/2014/main" id="{883126CC-3F3F-4D94-8CB5-B115E2751196}"/>
              </a:ext>
            </a:extLst>
          </p:cNvPr>
          <p:cNvSpPr>
            <a:spLocks noGrp="1"/>
          </p:cNvSpPr>
          <p:nvPr>
            <p:ph idx="1"/>
          </p:nvPr>
        </p:nvSpPr>
        <p:spPr>
          <a:xfrm>
            <a:off x="6889071" y="2370339"/>
            <a:ext cx="4802820" cy="3622088"/>
          </a:xfrm>
        </p:spPr>
        <p:txBody>
          <a:bodyPr>
            <a:normAutofit fontScale="92500" lnSpcReduction="10000"/>
          </a:bodyPr>
          <a:lstStyle/>
          <a:p>
            <a:r>
              <a:rPr lang="pt-BR" dirty="0">
                <a:effectLst/>
                <a:latin typeface="Arial" panose="020B0604020202020204" pitchFamily="34" charset="0"/>
                <a:cs typeface="Arial" panose="020B0604020202020204" pitchFamily="34" charset="0"/>
              </a:rPr>
              <a:t>Palma et al. (2007) diz  que 34,5% trabalhava mais de 50 horas por semana.</a:t>
            </a:r>
          </a:p>
          <a:p>
            <a:pPr algn="just"/>
            <a:r>
              <a:rPr lang="pt-BR" i="1" dirty="0">
                <a:effectLst/>
                <a:latin typeface="Arial" panose="020B0604020202020204" pitchFamily="34" charset="0"/>
                <a:cs typeface="Arial" panose="020B0604020202020204" pitchFamily="34" charset="0"/>
              </a:rPr>
              <a:t>“muitos profissionais mal valorizados buscam uma outra opção de emprego no decorrer de sua carreira como PT. Esses aspectos somados ao não reconhecimento da sociedade quanto à importância da profissão e as frustrações com o trabalho levam os egressos ao distanciamento ou até mesmo abandono da profissão” </a:t>
            </a:r>
            <a:r>
              <a:rPr lang="pt-BR" sz="1900" dirty="0">
                <a:effectLst/>
                <a:latin typeface="Arial" panose="020B0604020202020204" pitchFamily="34" charset="0"/>
                <a:cs typeface="Arial" panose="020B0604020202020204" pitchFamily="34" charset="0"/>
              </a:rPr>
              <a:t>(FURTADO e SANTIAGO, 2015)</a:t>
            </a:r>
            <a:endParaRPr lang="pt-BR" dirty="0">
              <a:effectLst/>
              <a:latin typeface="Arial" panose="020B0604020202020204" pitchFamily="34" charset="0"/>
              <a:cs typeface="Arial" panose="020B0604020202020204" pitchFamily="34" charset="0"/>
            </a:endParaRPr>
          </a:p>
        </p:txBody>
      </p:sp>
      <p:sp>
        <p:nvSpPr>
          <p:cNvPr id="4" name="Espaço Reservado para Data 3">
            <a:extLst>
              <a:ext uri="{FF2B5EF4-FFF2-40B4-BE49-F238E27FC236}">
                <a16:creationId xmlns:a16="http://schemas.microsoft.com/office/drawing/2014/main" id="{CFA6E25F-12DB-4633-923D-BD969C0448C0}"/>
              </a:ext>
            </a:extLst>
          </p:cNvPr>
          <p:cNvSpPr>
            <a:spLocks noGrp="1"/>
          </p:cNvSpPr>
          <p:nvPr>
            <p:ph type="dt" sz="half" idx="10"/>
          </p:nvPr>
        </p:nvSpPr>
        <p:spPr>
          <a:xfrm flipH="1">
            <a:off x="10437811" y="5883275"/>
            <a:ext cx="188759" cy="365125"/>
          </a:xfrm>
        </p:spPr>
        <p:txBody>
          <a:bodyPr/>
          <a:lstStyle/>
          <a:p>
            <a:pPr rtl="0"/>
            <a:endParaRPr lang="en-US" dirty="0"/>
          </a:p>
        </p:txBody>
      </p:sp>
      <p:pic>
        <p:nvPicPr>
          <p:cNvPr id="1026" name="Picture 2">
            <a:extLst>
              <a:ext uri="{FF2B5EF4-FFF2-40B4-BE49-F238E27FC236}">
                <a16:creationId xmlns:a16="http://schemas.microsoft.com/office/drawing/2014/main" id="{352FFFE2-41C4-4FFA-B039-2A690AAF4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20" y="2271081"/>
            <a:ext cx="5741818" cy="382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9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Qualidade de vida- Reflexões</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a:xfrm>
            <a:off x="1141413" y="2666999"/>
            <a:ext cx="9905997" cy="3124201"/>
          </a:xfrm>
        </p:spPr>
        <p:txBody>
          <a:bodyPr>
            <a:normAutofit fontScale="92500" lnSpcReduction="20000"/>
          </a:bodyPr>
          <a:lstStyle/>
          <a:p>
            <a:pPr algn="just"/>
            <a:r>
              <a:rPr lang="pt-BR" dirty="0">
                <a:effectLst/>
              </a:rPr>
              <a:t>para </a:t>
            </a:r>
            <a:r>
              <a:rPr lang="pt-BR" dirty="0" err="1">
                <a:effectLst/>
              </a:rPr>
              <a:t>Bossle</a:t>
            </a:r>
            <a:r>
              <a:rPr lang="pt-BR" dirty="0">
                <a:effectLst/>
              </a:rPr>
              <a:t> (2009), a jornada de trabalho do treinador personalizado não é pré-determinada, seus horários se modificam e se adaptam de acordo com as datas e os horários que o aluno dispõe. Portanto, a jornada não tem horário fixo para iniciar ou terminar, podendo se estender de segunda-feira até domingo e incluir férias e feriados.</a:t>
            </a:r>
          </a:p>
          <a:p>
            <a:pPr algn="just"/>
            <a:r>
              <a:rPr lang="pt-BR" dirty="0">
                <a:effectLst/>
              </a:rPr>
              <a:t>Mendes e Azevedo (2014) (11) relatam que grandes jornadas de trabalho não são saudáveis ao profissional, pois compromete o tempo para o lazer, autocuidado com a saúde, convívio familiar, dedicação a projetos pessoais, etc., conduzindo a um comprometimento com a qualidade de vida do egresso e gerando um desgaste proveniente do excesso de horas realizando esforço físico e mental, podendo gerar agravos à saúde. </a:t>
            </a:r>
            <a:endParaRPr lang="pt-BR" dirty="0"/>
          </a:p>
          <a:p>
            <a:endParaRPr lang="pt-BR" dirty="0"/>
          </a:p>
        </p:txBody>
      </p:sp>
    </p:spTree>
    <p:extLst>
      <p:ext uri="{BB962C8B-B14F-4D97-AF65-F5344CB8AC3E}">
        <p14:creationId xmlns:p14="http://schemas.microsoft.com/office/powerpoint/2010/main" val="161646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1625A-3BEE-4309-B494-BFAE206E3EAE}"/>
              </a:ext>
            </a:extLst>
          </p:cNvPr>
          <p:cNvSpPr>
            <a:spLocks noGrp="1"/>
          </p:cNvSpPr>
          <p:nvPr>
            <p:ph type="title"/>
          </p:nvPr>
        </p:nvSpPr>
        <p:spPr>
          <a:xfrm>
            <a:off x="1141413" y="609600"/>
            <a:ext cx="9905998" cy="1130423"/>
          </a:xfrm>
        </p:spPr>
        <p:txBody>
          <a:bodyPr/>
          <a:lstStyle/>
          <a:p>
            <a:pPr algn="ctr"/>
            <a:r>
              <a:rPr lang="pt-BR" dirty="0"/>
              <a:t>Qualidade de vida</a:t>
            </a:r>
          </a:p>
        </p:txBody>
      </p:sp>
      <p:sp>
        <p:nvSpPr>
          <p:cNvPr id="5" name="Espaço Reservado para Texto 4">
            <a:extLst>
              <a:ext uri="{FF2B5EF4-FFF2-40B4-BE49-F238E27FC236}">
                <a16:creationId xmlns:a16="http://schemas.microsoft.com/office/drawing/2014/main" id="{BFFBF6CF-14D5-4745-9B3B-583DCA563A20}"/>
              </a:ext>
            </a:extLst>
          </p:cNvPr>
          <p:cNvSpPr>
            <a:spLocks noGrp="1"/>
          </p:cNvSpPr>
          <p:nvPr>
            <p:ph type="body" idx="1"/>
          </p:nvPr>
        </p:nvSpPr>
        <p:spPr>
          <a:xfrm>
            <a:off x="1429281" y="2090738"/>
            <a:ext cx="4588931" cy="576262"/>
          </a:xfrm>
        </p:spPr>
        <p:txBody>
          <a:bodyPr/>
          <a:lstStyle/>
          <a:p>
            <a:r>
              <a:rPr lang="pt-BR" sz="2000" b="1" dirty="0"/>
              <a:t>Demandas da qualidade de vida</a:t>
            </a:r>
          </a:p>
        </p:txBody>
      </p:sp>
      <p:sp>
        <p:nvSpPr>
          <p:cNvPr id="3" name="Espaço Reservado para Conteúdo 2">
            <a:extLst>
              <a:ext uri="{FF2B5EF4-FFF2-40B4-BE49-F238E27FC236}">
                <a16:creationId xmlns:a16="http://schemas.microsoft.com/office/drawing/2014/main" id="{BB331E31-3FFA-40D6-82F0-34BDD36487DD}"/>
              </a:ext>
            </a:extLst>
          </p:cNvPr>
          <p:cNvSpPr>
            <a:spLocks noGrp="1"/>
          </p:cNvSpPr>
          <p:nvPr>
            <p:ph sz="half" idx="2"/>
          </p:nvPr>
        </p:nvSpPr>
        <p:spPr>
          <a:xfrm>
            <a:off x="1141412" y="2831978"/>
            <a:ext cx="4876800" cy="2959222"/>
          </a:xfrm>
        </p:spPr>
        <p:txBody>
          <a:bodyPr>
            <a:normAutofit fontScale="92500" lnSpcReduction="20000"/>
          </a:bodyPr>
          <a:lstStyle/>
          <a:p>
            <a:r>
              <a:rPr lang="pt-BR" dirty="0"/>
              <a:t>Cuidados com o próprio corpo</a:t>
            </a:r>
          </a:p>
          <a:p>
            <a:r>
              <a:rPr lang="pt-BR" dirty="0"/>
              <a:t>Família </a:t>
            </a:r>
          </a:p>
          <a:p>
            <a:r>
              <a:rPr lang="pt-BR" dirty="0"/>
              <a:t>Lazer</a:t>
            </a:r>
          </a:p>
          <a:p>
            <a:r>
              <a:rPr lang="pt-BR" dirty="0"/>
              <a:t>Uma boa valorização salarial</a:t>
            </a:r>
          </a:p>
          <a:p>
            <a:r>
              <a:rPr lang="pt-BR" dirty="0"/>
              <a:t>Uma boa noite de sono</a:t>
            </a:r>
          </a:p>
          <a:p>
            <a:r>
              <a:rPr lang="pt-BR" dirty="0"/>
              <a:t>Férias </a:t>
            </a:r>
          </a:p>
          <a:p>
            <a:r>
              <a:rPr lang="pt-BR" dirty="0"/>
              <a:t>Afazeres pessoais</a:t>
            </a:r>
          </a:p>
          <a:p>
            <a:r>
              <a:rPr lang="pt-BR" dirty="0"/>
              <a:t>Fundo de garantia (para aposentadoria e emergências ) </a:t>
            </a:r>
          </a:p>
          <a:p>
            <a:pPr marL="0" indent="0">
              <a:buNone/>
            </a:pPr>
            <a:endParaRPr lang="pt-BR" dirty="0"/>
          </a:p>
        </p:txBody>
      </p:sp>
      <p:sp>
        <p:nvSpPr>
          <p:cNvPr id="6" name="Espaço Reservado para Texto 5">
            <a:extLst>
              <a:ext uri="{FF2B5EF4-FFF2-40B4-BE49-F238E27FC236}">
                <a16:creationId xmlns:a16="http://schemas.microsoft.com/office/drawing/2014/main" id="{F228ECA3-B23A-47E8-98BC-07ABFFCDBE2B}"/>
              </a:ext>
            </a:extLst>
          </p:cNvPr>
          <p:cNvSpPr>
            <a:spLocks noGrp="1"/>
          </p:cNvSpPr>
          <p:nvPr>
            <p:ph type="body" sz="quarter" idx="3"/>
          </p:nvPr>
        </p:nvSpPr>
        <p:spPr>
          <a:xfrm>
            <a:off x="6443131" y="2090738"/>
            <a:ext cx="4604280" cy="576262"/>
          </a:xfrm>
        </p:spPr>
        <p:txBody>
          <a:bodyPr/>
          <a:lstStyle/>
          <a:p>
            <a:r>
              <a:rPr lang="pt-BR" sz="1800" b="1" dirty="0"/>
              <a:t>O que vão contra a qualidade de vida</a:t>
            </a:r>
          </a:p>
        </p:txBody>
      </p:sp>
      <p:sp>
        <p:nvSpPr>
          <p:cNvPr id="7" name="Espaço Reservado para Conteúdo 6">
            <a:extLst>
              <a:ext uri="{FF2B5EF4-FFF2-40B4-BE49-F238E27FC236}">
                <a16:creationId xmlns:a16="http://schemas.microsoft.com/office/drawing/2014/main" id="{6A88F345-1902-4654-9555-F6EA92888270}"/>
              </a:ext>
            </a:extLst>
          </p:cNvPr>
          <p:cNvSpPr>
            <a:spLocks noGrp="1"/>
          </p:cNvSpPr>
          <p:nvPr>
            <p:ph sz="quarter" idx="4"/>
          </p:nvPr>
        </p:nvSpPr>
        <p:spPr>
          <a:xfrm>
            <a:off x="6170612" y="2831977"/>
            <a:ext cx="4876801" cy="3660897"/>
          </a:xfrm>
        </p:spPr>
        <p:txBody>
          <a:bodyPr>
            <a:normAutofit fontScale="92500" lnSpcReduction="20000"/>
          </a:bodyPr>
          <a:lstStyle/>
          <a:p>
            <a:r>
              <a:rPr lang="pt-BR" dirty="0"/>
              <a:t>Tempo de deslocamento</a:t>
            </a:r>
          </a:p>
          <a:p>
            <a:r>
              <a:rPr lang="pt-BR" dirty="0"/>
              <a:t>Horários irregulares de atendimento </a:t>
            </a:r>
          </a:p>
          <a:p>
            <a:r>
              <a:rPr lang="pt-BR" dirty="0"/>
              <a:t>Ausência de férias</a:t>
            </a:r>
          </a:p>
          <a:p>
            <a:r>
              <a:rPr lang="pt-BR" dirty="0"/>
              <a:t>Baixa valorização salarial</a:t>
            </a:r>
          </a:p>
          <a:p>
            <a:r>
              <a:rPr lang="pt-BR" dirty="0"/>
              <a:t>Tempo para aprimoramento</a:t>
            </a:r>
          </a:p>
          <a:p>
            <a:r>
              <a:rPr lang="pt-BR" dirty="0"/>
              <a:t>Ausência de direitos e garantias impostas por governo ou empresa</a:t>
            </a:r>
          </a:p>
          <a:p>
            <a:r>
              <a:rPr lang="pt-BR" dirty="0"/>
              <a:t>Aparência física </a:t>
            </a:r>
            <a:r>
              <a:rPr lang="pt-BR" dirty="0">
                <a:sym typeface="Wingdings" panose="05000000000000000000" pitchFamily="2" charset="2"/>
              </a:rPr>
              <a:t> Influencia direta no faturamento</a:t>
            </a:r>
            <a:endParaRPr lang="pt-BR" dirty="0"/>
          </a:p>
          <a:p>
            <a:r>
              <a:rPr lang="pt-BR" dirty="0"/>
              <a:t>Contra a própria ideologia da profissão: Saúde</a:t>
            </a:r>
          </a:p>
          <a:p>
            <a:pPr marL="0" indent="0">
              <a:buNone/>
            </a:pPr>
            <a:endParaRPr lang="pt-BR" dirty="0"/>
          </a:p>
        </p:txBody>
      </p:sp>
      <p:sp>
        <p:nvSpPr>
          <p:cNvPr id="4" name="Espaço Reservado para Data 3">
            <a:extLst>
              <a:ext uri="{FF2B5EF4-FFF2-40B4-BE49-F238E27FC236}">
                <a16:creationId xmlns:a16="http://schemas.microsoft.com/office/drawing/2014/main" id="{CADCA5D5-C5F8-4C12-97AE-142BB03C8318}"/>
              </a:ext>
            </a:extLst>
          </p:cNvPr>
          <p:cNvSpPr>
            <a:spLocks noGrp="1"/>
          </p:cNvSpPr>
          <p:nvPr>
            <p:ph type="dt" sz="half" idx="10"/>
          </p:nvPr>
        </p:nvSpPr>
        <p:spPr>
          <a:xfrm>
            <a:off x="10591800" y="6492875"/>
            <a:ext cx="1600200" cy="365125"/>
          </a:xfrm>
        </p:spPr>
        <p:txBody>
          <a:bodyPr/>
          <a:lstStyle/>
          <a:p>
            <a:pPr rtl="0"/>
            <a:fld id="{623252B5-F3E6-4058-A723-196087E9E541}" type="datetime1">
              <a:rPr lang="pt-BR" smtClean="0"/>
              <a:t>08/07/2020</a:t>
            </a:fld>
            <a:endParaRPr lang="en-US" dirty="0"/>
          </a:p>
        </p:txBody>
      </p:sp>
      <p:sp>
        <p:nvSpPr>
          <p:cNvPr id="8" name="Seta: da Esquerda para a Direita 7">
            <a:extLst>
              <a:ext uri="{FF2B5EF4-FFF2-40B4-BE49-F238E27FC236}">
                <a16:creationId xmlns:a16="http://schemas.microsoft.com/office/drawing/2014/main" id="{0B09F792-6D5B-45BD-8ACD-392EC147D0D4}"/>
              </a:ext>
            </a:extLst>
          </p:cNvPr>
          <p:cNvSpPr/>
          <p:nvPr/>
        </p:nvSpPr>
        <p:spPr>
          <a:xfrm>
            <a:off x="5448832" y="2292241"/>
            <a:ext cx="854945" cy="374759"/>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86381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REDES SOCIAIS</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a:xfrm>
            <a:off x="6676007" y="2666999"/>
            <a:ext cx="4371403" cy="3124201"/>
          </a:xfrm>
        </p:spPr>
        <p:txBody>
          <a:bodyPr>
            <a:normAutofit/>
          </a:bodyPr>
          <a:lstStyle/>
          <a:p>
            <a:pPr algn="just">
              <a:buFont typeface="Wingdings" panose="05000000000000000000" pitchFamily="2" charset="2"/>
              <a:buChar char="q"/>
            </a:pPr>
            <a:r>
              <a:rPr lang="pt-BR" dirty="0">
                <a:effectLst/>
                <a:latin typeface="Arial" panose="020B0604020202020204" pitchFamily="34" charset="0"/>
                <a:cs typeface="Arial" panose="020B0604020202020204" pitchFamily="34" charset="0"/>
              </a:rPr>
              <a:t>Facebook, </a:t>
            </a:r>
            <a:r>
              <a:rPr lang="pt-BR" dirty="0" err="1">
                <a:effectLst/>
                <a:latin typeface="Arial" panose="020B0604020202020204" pitchFamily="34" charset="0"/>
                <a:cs typeface="Arial" panose="020B0604020202020204" pitchFamily="34" charset="0"/>
              </a:rPr>
              <a:t>whatsapp</a:t>
            </a:r>
            <a:r>
              <a:rPr lang="pt-BR" dirty="0">
                <a:effectLst/>
                <a:latin typeface="Arial" panose="020B0604020202020204" pitchFamily="34" charset="0"/>
                <a:cs typeface="Arial" panose="020B0604020202020204" pitchFamily="34" charset="0"/>
              </a:rPr>
              <a:t>, </a:t>
            </a:r>
            <a:r>
              <a:rPr lang="pt-BR" dirty="0" err="1">
                <a:effectLst/>
                <a:latin typeface="Arial" panose="020B0604020202020204" pitchFamily="34" charset="0"/>
                <a:cs typeface="Arial" panose="020B0604020202020204" pitchFamily="34" charset="0"/>
              </a:rPr>
              <a:t>youtube</a:t>
            </a:r>
            <a:r>
              <a:rPr lang="pt-BR" dirty="0">
                <a:effectLst/>
                <a:latin typeface="Arial" panose="020B0604020202020204" pitchFamily="34" charset="0"/>
                <a:cs typeface="Arial" panose="020B0604020202020204" pitchFamily="34" charset="0"/>
              </a:rPr>
              <a:t>, </a:t>
            </a:r>
            <a:r>
              <a:rPr lang="pt-BR" dirty="0" err="1">
                <a:effectLst/>
                <a:latin typeface="Arial" panose="020B0604020202020204" pitchFamily="34" charset="0"/>
                <a:cs typeface="Arial" panose="020B0604020202020204" pitchFamily="34" charset="0"/>
              </a:rPr>
              <a:t>twiter</a:t>
            </a:r>
            <a:r>
              <a:rPr lang="pt-BR" dirty="0">
                <a:effectLst/>
                <a:latin typeface="Arial" panose="020B0604020202020204" pitchFamily="34" charset="0"/>
                <a:cs typeface="Arial" panose="020B0604020202020204" pitchFamily="34" charset="0"/>
              </a:rPr>
              <a:t>, </a:t>
            </a:r>
            <a:r>
              <a:rPr lang="pt-BR" dirty="0" err="1">
                <a:effectLst/>
                <a:latin typeface="Arial" panose="020B0604020202020204" pitchFamily="34" charset="0"/>
                <a:cs typeface="Arial" panose="020B0604020202020204" pitchFamily="34" charset="0"/>
              </a:rPr>
              <a:t>instagram</a:t>
            </a:r>
            <a:r>
              <a:rPr lang="pt-BR" dirty="0">
                <a:effectLst/>
                <a:latin typeface="Arial" panose="020B0604020202020204" pitchFamily="34" charset="0"/>
                <a:cs typeface="Arial" panose="020B0604020202020204" pitchFamily="34" charset="0"/>
              </a:rPr>
              <a:t> e outros.</a:t>
            </a:r>
          </a:p>
          <a:p>
            <a:pPr algn="just">
              <a:buFont typeface="Wingdings" panose="05000000000000000000" pitchFamily="2" charset="2"/>
              <a:buChar char="q"/>
            </a:pPr>
            <a:r>
              <a:rPr lang="pt-BR" i="1" dirty="0">
                <a:effectLst/>
                <a:latin typeface="Arial" panose="020B0604020202020204" pitchFamily="34" charset="0"/>
                <a:cs typeface="Arial" panose="020B0604020202020204" pitchFamily="34" charset="0"/>
              </a:rPr>
              <a:t>O Brasil ocupa a segunda posição em uma classificação entre os países que possuem a população mais conectada ao Instagram, ficando atrás apenas dos EUA. </a:t>
            </a:r>
            <a:r>
              <a:rPr lang="pt-BR" dirty="0">
                <a:effectLst/>
                <a:latin typeface="Arial" panose="020B0604020202020204" pitchFamily="34" charset="0"/>
                <a:cs typeface="Arial" panose="020B0604020202020204" pitchFamily="34" charset="0"/>
              </a:rPr>
              <a:t>(CLEMENT, 2019)</a:t>
            </a:r>
          </a:p>
        </p:txBody>
      </p:sp>
      <p:pic>
        <p:nvPicPr>
          <p:cNvPr id="2050" name="Picture 2" descr="Por que há empresas e marcas abandonando as redes sociais? - 11/04 ...">
            <a:extLst>
              <a:ext uri="{FF2B5EF4-FFF2-40B4-BE49-F238E27FC236}">
                <a16:creationId xmlns:a16="http://schemas.microsoft.com/office/drawing/2014/main" id="{987299B9-4573-41F2-9799-B4049AD0D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42" y="2666999"/>
            <a:ext cx="5554135"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3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06DBF49-B316-441E-AD82-C9D6D3D83271}"/>
              </a:ext>
            </a:extLst>
          </p:cNvPr>
          <p:cNvSpPr>
            <a:spLocks noGrp="1"/>
          </p:cNvSpPr>
          <p:nvPr>
            <p:ph type="title"/>
          </p:nvPr>
        </p:nvSpPr>
        <p:spPr>
          <a:xfrm>
            <a:off x="1141413" y="609600"/>
            <a:ext cx="9905998" cy="1565429"/>
          </a:xfrm>
        </p:spPr>
        <p:txBody>
          <a:bodyPr/>
          <a:lstStyle/>
          <a:p>
            <a:pPr algn="ctr"/>
            <a:r>
              <a:rPr lang="pt-BR" dirty="0"/>
              <a:t>Redes sociais</a:t>
            </a:r>
          </a:p>
        </p:txBody>
      </p:sp>
      <p:sp>
        <p:nvSpPr>
          <p:cNvPr id="6" name="Espaço Reservado para Texto 5">
            <a:extLst>
              <a:ext uri="{FF2B5EF4-FFF2-40B4-BE49-F238E27FC236}">
                <a16:creationId xmlns:a16="http://schemas.microsoft.com/office/drawing/2014/main" id="{1502CD8F-6BF7-4DCD-971F-295187FE5144}"/>
              </a:ext>
            </a:extLst>
          </p:cNvPr>
          <p:cNvSpPr>
            <a:spLocks noGrp="1"/>
          </p:cNvSpPr>
          <p:nvPr>
            <p:ph type="body" idx="1"/>
          </p:nvPr>
        </p:nvSpPr>
        <p:spPr>
          <a:xfrm>
            <a:off x="1429281" y="2378869"/>
            <a:ext cx="4588931" cy="576262"/>
          </a:xfrm>
        </p:spPr>
        <p:txBody>
          <a:bodyPr/>
          <a:lstStyle/>
          <a:p>
            <a:pPr algn="ctr"/>
            <a:r>
              <a:rPr lang="pt-BR" sz="2400" b="1" dirty="0">
                <a:latin typeface="Arial" panose="020B0604020202020204" pitchFamily="34" charset="0"/>
                <a:cs typeface="Arial" panose="020B0604020202020204" pitchFamily="34" charset="0"/>
              </a:rPr>
              <a:t>Possíveis Prós</a:t>
            </a:r>
          </a:p>
        </p:txBody>
      </p:sp>
      <p:sp>
        <p:nvSpPr>
          <p:cNvPr id="7" name="Espaço Reservado para Conteúdo 6">
            <a:extLst>
              <a:ext uri="{FF2B5EF4-FFF2-40B4-BE49-F238E27FC236}">
                <a16:creationId xmlns:a16="http://schemas.microsoft.com/office/drawing/2014/main" id="{2A398160-E6C9-479F-AE7F-4DAC45329663}"/>
              </a:ext>
            </a:extLst>
          </p:cNvPr>
          <p:cNvSpPr>
            <a:spLocks noGrp="1"/>
          </p:cNvSpPr>
          <p:nvPr>
            <p:ph sz="half" idx="2"/>
          </p:nvPr>
        </p:nvSpPr>
        <p:spPr/>
        <p:txBody>
          <a:bodyPr>
            <a:normAutofit/>
          </a:bodyPr>
          <a:lstStyle/>
          <a:p>
            <a:r>
              <a:rPr lang="pt-BR" dirty="0">
                <a:latin typeface="Arial" panose="020B0604020202020204" pitchFamily="34" charset="0"/>
                <a:cs typeface="Arial" panose="020B0604020202020204" pitchFamily="34" charset="0"/>
              </a:rPr>
              <a:t>Maior visibilidade </a:t>
            </a:r>
            <a:r>
              <a:rPr lang="pt-BR" dirty="0">
                <a:latin typeface="Arial" panose="020B0604020202020204" pitchFamily="34" charset="0"/>
                <a:cs typeface="Arial" panose="020B0604020202020204" pitchFamily="34" charset="0"/>
                <a:sym typeface="Wingdings" panose="05000000000000000000" pitchFamily="2" charset="2"/>
              </a:rPr>
              <a:t></a:t>
            </a:r>
            <a:r>
              <a:rPr lang="pt-BR" dirty="0">
                <a:latin typeface="Arial" panose="020B0604020202020204" pitchFamily="34" charset="0"/>
                <a:cs typeface="Arial" panose="020B0604020202020204" pitchFamily="34" charset="0"/>
              </a:rPr>
              <a:t> Maior número de vendas</a:t>
            </a:r>
          </a:p>
          <a:p>
            <a:r>
              <a:rPr lang="pt-BR" dirty="0">
                <a:latin typeface="Arial" panose="020B0604020202020204" pitchFamily="34" charset="0"/>
                <a:cs typeface="Arial" panose="020B0604020202020204" pitchFamily="34" charset="0"/>
              </a:rPr>
              <a:t>Meios de atração gratuita</a:t>
            </a:r>
          </a:p>
          <a:p>
            <a:r>
              <a:rPr lang="pt-BR" dirty="0">
                <a:latin typeface="Arial" panose="020B0604020202020204" pitchFamily="34" charset="0"/>
                <a:cs typeface="Arial" panose="020B0604020202020204" pitchFamily="34" charset="0"/>
              </a:rPr>
              <a:t>Traçar estratégias </a:t>
            </a:r>
          </a:p>
          <a:p>
            <a:r>
              <a:rPr lang="pt-BR" dirty="0">
                <a:latin typeface="Arial" panose="020B0604020202020204" pitchFamily="34" charset="0"/>
                <a:cs typeface="Arial" panose="020B0604020202020204" pitchFamily="34" charset="0"/>
              </a:rPr>
              <a:t>Acompanhar tendências</a:t>
            </a:r>
          </a:p>
          <a:p>
            <a:r>
              <a:rPr lang="pt-BR" dirty="0">
                <a:latin typeface="Arial" panose="020B0604020202020204" pitchFamily="34" charset="0"/>
                <a:cs typeface="Arial" panose="020B0604020202020204" pitchFamily="34" charset="0"/>
              </a:rPr>
              <a:t>Primeira impressão do cliente</a:t>
            </a:r>
          </a:p>
        </p:txBody>
      </p:sp>
      <p:sp>
        <p:nvSpPr>
          <p:cNvPr id="8" name="Espaço Reservado para Texto 7">
            <a:extLst>
              <a:ext uri="{FF2B5EF4-FFF2-40B4-BE49-F238E27FC236}">
                <a16:creationId xmlns:a16="http://schemas.microsoft.com/office/drawing/2014/main" id="{D7707A08-EF1B-4B5E-AD12-09D64596907F}"/>
              </a:ext>
            </a:extLst>
          </p:cNvPr>
          <p:cNvSpPr>
            <a:spLocks noGrp="1"/>
          </p:cNvSpPr>
          <p:nvPr>
            <p:ph type="body" sz="quarter" idx="3"/>
          </p:nvPr>
        </p:nvSpPr>
        <p:spPr>
          <a:xfrm>
            <a:off x="6443131" y="2354285"/>
            <a:ext cx="4604280" cy="576262"/>
          </a:xfrm>
        </p:spPr>
        <p:txBody>
          <a:bodyPr/>
          <a:lstStyle/>
          <a:p>
            <a:pPr algn="ctr"/>
            <a:r>
              <a:rPr lang="pt-BR" sz="2400" b="1" dirty="0">
                <a:latin typeface="Arial" panose="020B0604020202020204" pitchFamily="34" charset="0"/>
                <a:cs typeface="Arial" panose="020B0604020202020204" pitchFamily="34" charset="0"/>
              </a:rPr>
              <a:t>Possíveis contra</a:t>
            </a:r>
          </a:p>
        </p:txBody>
      </p:sp>
      <p:sp>
        <p:nvSpPr>
          <p:cNvPr id="9" name="Espaço Reservado para Conteúdo 8">
            <a:extLst>
              <a:ext uri="{FF2B5EF4-FFF2-40B4-BE49-F238E27FC236}">
                <a16:creationId xmlns:a16="http://schemas.microsoft.com/office/drawing/2014/main" id="{67D6B12D-1A71-496F-A00D-0D0C9FDD16F6}"/>
              </a:ext>
            </a:extLst>
          </p:cNvPr>
          <p:cNvSpPr>
            <a:spLocks noGrp="1"/>
          </p:cNvSpPr>
          <p:nvPr>
            <p:ph sz="quarter" idx="4"/>
          </p:nvPr>
        </p:nvSpPr>
        <p:spPr/>
        <p:txBody>
          <a:bodyPr>
            <a:normAutofit/>
          </a:bodyPr>
          <a:lstStyle/>
          <a:p>
            <a:r>
              <a:rPr lang="pt-BR" dirty="0">
                <a:latin typeface="Arial" panose="020B0604020202020204" pitchFamily="34" charset="0"/>
                <a:cs typeface="Arial" panose="020B0604020202020204" pitchFamily="34" charset="0"/>
              </a:rPr>
              <a:t>Concorrência com os “influencers” e pessoas sem formação </a:t>
            </a:r>
          </a:p>
          <a:p>
            <a:r>
              <a:rPr lang="pt-BR" dirty="0">
                <a:latin typeface="Arial" panose="020B0604020202020204" pitchFamily="34" charset="0"/>
                <a:cs typeface="Arial" panose="020B0604020202020204" pitchFamily="34" charset="0"/>
              </a:rPr>
              <a:t>Conteúdo gratuito disponibilizado facilmente ( as vezes errado)</a:t>
            </a:r>
          </a:p>
          <a:p>
            <a:r>
              <a:rPr lang="pt-BR" dirty="0">
                <a:latin typeface="Arial" panose="020B0604020202020204" pitchFamily="34" charset="0"/>
                <a:cs typeface="Arial" panose="020B0604020202020204" pitchFamily="34" charset="0"/>
              </a:rPr>
              <a:t>Preços + competitivos</a:t>
            </a:r>
          </a:p>
          <a:p>
            <a:r>
              <a:rPr lang="pt-BR" dirty="0">
                <a:latin typeface="Arial" panose="020B0604020202020204" pitchFamily="34" charset="0"/>
                <a:cs typeface="Arial" panose="020B0604020202020204" pitchFamily="34" charset="0"/>
              </a:rPr>
              <a:t>Produtos milagrosos</a:t>
            </a:r>
          </a:p>
          <a:p>
            <a:r>
              <a:rPr lang="pt-BR" dirty="0">
                <a:latin typeface="Arial" panose="020B0604020202020204" pitchFamily="34" charset="0"/>
                <a:cs typeface="Arial" panose="020B0604020202020204" pitchFamily="34" charset="0"/>
              </a:rPr>
              <a:t>Primeira impressão do cliente</a:t>
            </a:r>
          </a:p>
        </p:txBody>
      </p:sp>
      <p:sp>
        <p:nvSpPr>
          <p:cNvPr id="4" name="Espaço Reservado para Data 3">
            <a:extLst>
              <a:ext uri="{FF2B5EF4-FFF2-40B4-BE49-F238E27FC236}">
                <a16:creationId xmlns:a16="http://schemas.microsoft.com/office/drawing/2014/main" id="{FDBBFE07-AF77-4D84-BB69-AF3BB2DCC9AC}"/>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155017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D68DA-43BA-4508-8DE2-BA9BB7B2FA5B}"/>
              </a:ext>
            </a:extLst>
          </p:cNvPr>
          <p:cNvSpPr>
            <a:spLocks noGrp="1"/>
          </p:cNvSpPr>
          <p:nvPr>
            <p:ph type="ctrTitle"/>
          </p:nvPr>
        </p:nvSpPr>
        <p:spPr>
          <a:xfrm>
            <a:off x="5564073" y="2575899"/>
            <a:ext cx="6253317" cy="1706199"/>
          </a:xfrm>
        </p:spPr>
        <p:txBody>
          <a:bodyPr rtlCol="0">
            <a:normAutofit fontScale="90000"/>
          </a:bodyPr>
          <a:lstStyle/>
          <a:p>
            <a:r>
              <a:rPr lang="pt-BR" sz="2200" dirty="0">
                <a:effectLst/>
              </a:rPr>
              <a:t>Antes:</a:t>
            </a:r>
            <a:br>
              <a:rPr lang="pt-BR" sz="2200" b="1" dirty="0">
                <a:effectLst/>
              </a:rPr>
            </a:br>
            <a:r>
              <a:rPr lang="pt-BR" sz="2200" b="1" dirty="0">
                <a:effectLst/>
              </a:rPr>
              <a:t>Implicações de mercado para melhor atuação/qualificação do </a:t>
            </a:r>
            <a:r>
              <a:rPr lang="pt-BR" sz="2200" b="1" dirty="0" err="1">
                <a:effectLst/>
              </a:rPr>
              <a:t>Personal</a:t>
            </a:r>
            <a:r>
              <a:rPr lang="pt-BR" sz="2200" b="1" dirty="0">
                <a:effectLst/>
              </a:rPr>
              <a:t> </a:t>
            </a:r>
            <a:r>
              <a:rPr lang="pt-BR" sz="2200" b="1" dirty="0" err="1">
                <a:effectLst/>
              </a:rPr>
              <a:t>Trainer</a:t>
            </a:r>
            <a:r>
              <a:rPr lang="pt-BR" sz="2200" b="1" dirty="0">
                <a:effectLst/>
              </a:rPr>
              <a:t> na Região dos Inconfidentes</a:t>
            </a:r>
            <a:br>
              <a:rPr lang="pt-BR" sz="2400" dirty="0">
                <a:effectLst/>
              </a:rPr>
            </a:br>
            <a:br>
              <a:rPr lang="pt-BR" dirty="0">
                <a:effectLst/>
              </a:rPr>
            </a:br>
            <a:r>
              <a:rPr lang="pt-BR" sz="2200" dirty="0">
                <a:effectLst/>
              </a:rPr>
              <a:t>Agora:</a:t>
            </a:r>
            <a:br>
              <a:rPr lang="pt-BR" sz="2400" b="1" dirty="0">
                <a:solidFill>
                  <a:srgbClr val="FFFF00"/>
                </a:solidFill>
                <a:latin typeface="Arial Rounded MT Bold" panose="020F0704030504030204" pitchFamily="34" charset="0"/>
              </a:rPr>
            </a:br>
            <a:r>
              <a:rPr lang="pt-BR" sz="2400" b="1" dirty="0">
                <a:solidFill>
                  <a:srgbClr val="FFFF00"/>
                </a:solidFill>
                <a:effectLst>
                  <a:outerShdw blurRad="38100" dist="38100" dir="2700000" algn="tl">
                    <a:srgbClr val="000000">
                      <a:alpha val="43137"/>
                    </a:srgbClr>
                  </a:outerShdw>
                </a:effectLst>
                <a:latin typeface="Arial Rounded MT Bold" panose="020F0704030504030204" pitchFamily="34" charset="0"/>
              </a:rPr>
              <a:t>Para além do 3 de 10: reflexões sobre o cotidiano laboral do </a:t>
            </a:r>
            <a:r>
              <a:rPr lang="pt-BR" sz="2400" b="1" i="1" dirty="0" err="1">
                <a:solidFill>
                  <a:srgbClr val="FFFF00"/>
                </a:solidFill>
                <a:effectLst>
                  <a:outerShdw blurRad="38100" dist="38100" dir="2700000" algn="tl">
                    <a:srgbClr val="000000">
                      <a:alpha val="43137"/>
                    </a:srgbClr>
                  </a:outerShdw>
                </a:effectLst>
                <a:latin typeface="Arial Rounded MT Bold" panose="020F0704030504030204" pitchFamily="34" charset="0"/>
              </a:rPr>
              <a:t>Personal</a:t>
            </a:r>
            <a:r>
              <a:rPr lang="pt-BR" sz="2400" b="1" i="1" dirty="0">
                <a:solidFill>
                  <a:srgbClr val="FFFF00"/>
                </a:solidFill>
                <a:effectLst>
                  <a:outerShdw blurRad="38100" dist="38100" dir="2700000" algn="tl">
                    <a:srgbClr val="000000">
                      <a:alpha val="43137"/>
                    </a:srgbClr>
                  </a:outerShdw>
                </a:effectLst>
                <a:latin typeface="Arial Rounded MT Bold" panose="020F0704030504030204" pitchFamily="34" charset="0"/>
              </a:rPr>
              <a:t> </a:t>
            </a:r>
            <a:r>
              <a:rPr lang="pt-BR" sz="2400" b="1" i="1" dirty="0" err="1">
                <a:solidFill>
                  <a:srgbClr val="FFFF00"/>
                </a:solidFill>
                <a:effectLst>
                  <a:outerShdw blurRad="38100" dist="38100" dir="2700000" algn="tl">
                    <a:srgbClr val="000000">
                      <a:alpha val="43137"/>
                    </a:srgbClr>
                  </a:outerShdw>
                </a:effectLst>
                <a:latin typeface="Arial Rounded MT Bold" panose="020F0704030504030204" pitchFamily="34" charset="0"/>
              </a:rPr>
              <a:t>Trainer</a:t>
            </a:r>
            <a:r>
              <a:rPr lang="pt-BR" sz="2400" b="1" i="1" dirty="0">
                <a:solidFill>
                  <a:srgbClr val="FFFF00"/>
                </a:solidFill>
                <a:effectLst>
                  <a:outerShdw blurRad="38100" dist="38100" dir="2700000" algn="tl">
                    <a:srgbClr val="000000">
                      <a:alpha val="43137"/>
                    </a:srgbClr>
                  </a:outerShdw>
                </a:effectLst>
                <a:latin typeface="Arial Rounded MT Bold" panose="020F0704030504030204" pitchFamily="34" charset="0"/>
              </a:rPr>
              <a:t> </a:t>
            </a:r>
            <a:r>
              <a:rPr lang="pt-BR" sz="2400" b="1" dirty="0">
                <a:solidFill>
                  <a:srgbClr val="FFFF00"/>
                </a:solidFill>
                <a:effectLst>
                  <a:outerShdw blurRad="38100" dist="38100" dir="2700000" algn="tl">
                    <a:srgbClr val="000000">
                      <a:alpha val="43137"/>
                    </a:srgbClr>
                  </a:outerShdw>
                </a:effectLst>
                <a:latin typeface="Arial Rounded MT Bold" panose="020F0704030504030204" pitchFamily="34" charset="0"/>
              </a:rPr>
              <a:t>que atua na Região dos Inconfidentes</a:t>
            </a:r>
            <a:endParaRPr lang="pt-br" sz="2400" b="1" dirty="0">
              <a:solidFill>
                <a:srgbClr val="FFFF00"/>
              </a:solidFill>
              <a:latin typeface="Arial Rounded MT Bold" panose="020F0704030504030204" pitchFamily="34" charset="0"/>
            </a:endParaRPr>
          </a:p>
        </p:txBody>
      </p:sp>
      <p:sp>
        <p:nvSpPr>
          <p:cNvPr id="3" name="Subtítulo 2">
            <a:extLst>
              <a:ext uri="{FF2B5EF4-FFF2-40B4-BE49-F238E27FC236}">
                <a16:creationId xmlns:a16="http://schemas.microsoft.com/office/drawing/2014/main" id="{A8E9CFF2-3777-4FF4-A759-8491175B0B7C}"/>
              </a:ext>
            </a:extLst>
          </p:cNvPr>
          <p:cNvSpPr>
            <a:spLocks noGrp="1"/>
          </p:cNvSpPr>
          <p:nvPr>
            <p:ph type="subTitle" idx="1"/>
          </p:nvPr>
        </p:nvSpPr>
        <p:spPr>
          <a:xfrm>
            <a:off x="5714993" y="4663861"/>
            <a:ext cx="6269347" cy="1021498"/>
          </a:xfrm>
        </p:spPr>
        <p:txBody>
          <a:bodyPr rtlCol="0">
            <a:normAutofit fontScale="85000" lnSpcReduction="20000"/>
          </a:bodyPr>
          <a:lstStyle/>
          <a:p>
            <a:pPr rtl="0"/>
            <a:r>
              <a:rPr lang="pt-BR" sz="2000" dirty="0">
                <a:solidFill>
                  <a:schemeClr val="tx1">
                    <a:lumMod val="85000"/>
                    <a:lumOff val="15000"/>
                  </a:schemeClr>
                </a:solidFill>
                <a:latin typeface="Calibri" panose="020F0502020204030204" pitchFamily="34" charset="0"/>
                <a:cs typeface="Calibri" panose="020F0502020204030204" pitchFamily="34" charset="0"/>
              </a:rPr>
              <a:t>João Paulo Mappa Fagundes</a:t>
            </a:r>
          </a:p>
          <a:p>
            <a:pPr rtl="0"/>
            <a:endParaRPr lang="pt-BR" sz="2000" dirty="0">
              <a:solidFill>
                <a:schemeClr val="tx1">
                  <a:lumMod val="85000"/>
                  <a:lumOff val="15000"/>
                </a:schemeClr>
              </a:solidFill>
              <a:latin typeface="Calibri" panose="020F0502020204030204" pitchFamily="34" charset="0"/>
              <a:cs typeface="Calibri" panose="020F0502020204030204" pitchFamily="34" charset="0"/>
            </a:endParaRPr>
          </a:p>
          <a:p>
            <a:pPr rtl="0"/>
            <a:r>
              <a:rPr lang="pt-BR" sz="2000" dirty="0">
                <a:solidFill>
                  <a:schemeClr val="tx1">
                    <a:lumMod val="85000"/>
                    <a:lumOff val="15000"/>
                  </a:schemeClr>
                </a:solidFill>
                <a:latin typeface="Calibri" panose="020F0502020204030204" pitchFamily="34" charset="0"/>
                <a:cs typeface="Calibri" panose="020F0502020204030204" pitchFamily="34" charset="0"/>
              </a:rPr>
              <a:t>Orientador: Prof. Dr. Bruno </a:t>
            </a:r>
            <a:r>
              <a:rPr lang="pt-BR" sz="2000" dirty="0" err="1">
                <a:solidFill>
                  <a:schemeClr val="tx1">
                    <a:lumMod val="85000"/>
                    <a:lumOff val="15000"/>
                  </a:schemeClr>
                </a:solidFill>
                <a:latin typeface="Calibri" panose="020F0502020204030204" pitchFamily="34" charset="0"/>
                <a:cs typeface="Calibri" panose="020F0502020204030204" pitchFamily="34" charset="0"/>
              </a:rPr>
              <a:t>Ocelli</a:t>
            </a:r>
            <a:endParaRPr lang="pt-br" sz="20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0" name="Imagem 9">
            <a:extLst>
              <a:ext uri="{FF2B5EF4-FFF2-40B4-BE49-F238E27FC236}">
                <a16:creationId xmlns:a16="http://schemas.microsoft.com/office/drawing/2014/main" id="{D727399D-4821-492F-A8ED-A90DD9F57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44555" cy="6858000"/>
          </a:xfrm>
          <a:prstGeom prst="rect">
            <a:avLst/>
          </a:prstGeom>
        </p:spPr>
      </p:pic>
      <p:pic>
        <p:nvPicPr>
          <p:cNvPr id="1026" name="Picture 2" descr="Logotipo da Escola de Nutrição | Escola de Nutrição">
            <a:extLst>
              <a:ext uri="{FF2B5EF4-FFF2-40B4-BE49-F238E27FC236}">
                <a16:creationId xmlns:a16="http://schemas.microsoft.com/office/drawing/2014/main" id="{654DA163-5C67-433C-A9D7-1C8DB5514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622" y="410590"/>
            <a:ext cx="563536" cy="1181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render sem pensar é tempo perdido. em 2020 | Papel de parede ...">
            <a:extLst>
              <a:ext uri="{FF2B5EF4-FFF2-40B4-BE49-F238E27FC236}">
                <a16:creationId xmlns:a16="http://schemas.microsoft.com/office/drawing/2014/main" id="{BB286EB6-C542-4F0D-9711-AAB0A8D75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44553" y="410589"/>
            <a:ext cx="1384393" cy="606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Atenção e cuidados</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a:xfrm>
            <a:off x="6676007" y="2666999"/>
            <a:ext cx="4760651" cy="3581401"/>
          </a:xfrm>
        </p:spPr>
        <p:txBody>
          <a:bodyPr>
            <a:normAutofit fontScale="85000" lnSpcReduction="20000"/>
          </a:bodyPr>
          <a:lstStyle/>
          <a:p>
            <a:pPr>
              <a:buFont typeface="Wingdings" panose="05000000000000000000" pitchFamily="2" charset="2"/>
              <a:buChar char="q"/>
            </a:pPr>
            <a:r>
              <a:rPr lang="pt-BR" b="1" dirty="0">
                <a:effectLst/>
                <a:latin typeface="Arial" panose="020B0604020202020204" pitchFamily="34" charset="0"/>
                <a:cs typeface="Arial" panose="020B0604020202020204" pitchFamily="34" charset="0"/>
              </a:rPr>
              <a:t>Cuidado com o conteúdo e informações falsas</a:t>
            </a:r>
          </a:p>
          <a:p>
            <a:pPr>
              <a:buFont typeface="Wingdings" panose="05000000000000000000" pitchFamily="2" charset="2"/>
              <a:buChar char="q"/>
            </a:pPr>
            <a:r>
              <a:rPr lang="pt-BR" b="1" dirty="0">
                <a:effectLst/>
                <a:latin typeface="Arial" panose="020B0604020202020204" pitchFamily="34" charset="0"/>
                <a:cs typeface="Arial" panose="020B0604020202020204" pitchFamily="34" charset="0"/>
              </a:rPr>
              <a:t>Ações conjuntas para o fortalecimento da profissão, como:</a:t>
            </a:r>
          </a:p>
          <a:p>
            <a:pPr marL="514350" indent="-514350">
              <a:buFont typeface="+mj-lt"/>
              <a:buAutoNum type="romanUcPeriod"/>
            </a:pPr>
            <a:r>
              <a:rPr lang="pt-BR" dirty="0">
                <a:effectLst/>
                <a:latin typeface="Arial" panose="020B0604020202020204" pitchFamily="34" charset="0"/>
                <a:cs typeface="Arial" panose="020B0604020202020204" pitchFamily="34" charset="0"/>
              </a:rPr>
              <a:t>Valorização  do CREF</a:t>
            </a:r>
          </a:p>
          <a:p>
            <a:pPr marL="514350" indent="-514350">
              <a:buFont typeface="+mj-lt"/>
              <a:buAutoNum type="romanUcPeriod"/>
            </a:pPr>
            <a:r>
              <a:rPr lang="pt-BR" dirty="0">
                <a:effectLst/>
                <a:latin typeface="Arial" panose="020B0604020202020204" pitchFamily="34" charset="0"/>
                <a:cs typeface="Arial" panose="020B0604020202020204" pitchFamily="34" charset="0"/>
              </a:rPr>
              <a:t>Importância do acompanhamento profissional e porque paga-lo</a:t>
            </a:r>
          </a:p>
          <a:p>
            <a:pPr marL="514350" indent="-514350">
              <a:buFont typeface="+mj-lt"/>
              <a:buAutoNum type="romanUcPeriod"/>
            </a:pPr>
            <a:r>
              <a:rPr lang="pt-BR" dirty="0">
                <a:effectLst/>
                <a:latin typeface="Arial" panose="020B0604020202020204" pitchFamily="34" charset="0"/>
                <a:cs typeface="Arial" panose="020B0604020202020204" pitchFamily="34" charset="0"/>
              </a:rPr>
              <a:t>Evitar o excesso de informações gratuitas </a:t>
            </a:r>
          </a:p>
          <a:p>
            <a:pPr marL="514350" indent="-514350">
              <a:buFont typeface="+mj-lt"/>
              <a:buAutoNum type="romanUcPeriod"/>
            </a:pPr>
            <a:r>
              <a:rPr lang="pt-BR" dirty="0">
                <a:effectLst/>
                <a:latin typeface="Arial" panose="020B0604020202020204" pitchFamily="34" charset="0"/>
                <a:cs typeface="Arial" panose="020B0604020202020204" pitchFamily="34" charset="0"/>
              </a:rPr>
              <a:t>Nos tornarmos os novos “influencers”</a:t>
            </a:r>
          </a:p>
          <a:p>
            <a:pPr marL="514350" indent="-514350">
              <a:buFont typeface="+mj-lt"/>
              <a:buAutoNum type="romanUcPeriod"/>
            </a:pPr>
            <a:r>
              <a:rPr lang="pt-BR" dirty="0">
                <a:effectLst/>
                <a:latin typeface="Arial" panose="020B0604020202020204" pitchFamily="34" charset="0"/>
                <a:cs typeface="Arial" panose="020B0604020202020204" pitchFamily="34" charset="0"/>
              </a:rPr>
              <a:t>Lembrete: nenhuma profissão faz serviço de graça</a:t>
            </a:r>
          </a:p>
        </p:txBody>
      </p:sp>
      <p:pic>
        <p:nvPicPr>
          <p:cNvPr id="2050" name="Picture 2" descr="Por que há empresas e marcas abandonando as redes sociais? - 11/04 ...">
            <a:extLst>
              <a:ext uri="{FF2B5EF4-FFF2-40B4-BE49-F238E27FC236}">
                <a16:creationId xmlns:a16="http://schemas.microsoft.com/office/drawing/2014/main" id="{987299B9-4573-41F2-9799-B4049AD0D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42" y="2666999"/>
            <a:ext cx="5554135"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8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F422E-DBD0-4E72-AC27-4C5FD46A8AD2}"/>
              </a:ext>
            </a:extLst>
          </p:cNvPr>
          <p:cNvSpPr>
            <a:spLocks noGrp="1"/>
          </p:cNvSpPr>
          <p:nvPr>
            <p:ph type="title"/>
          </p:nvPr>
        </p:nvSpPr>
        <p:spPr/>
        <p:txBody>
          <a:bodyPr/>
          <a:lstStyle/>
          <a:p>
            <a:pPr algn="ctr"/>
            <a:r>
              <a:rPr lang="pt-BR" dirty="0"/>
              <a:t>PÚBLICO ALVO</a:t>
            </a:r>
          </a:p>
        </p:txBody>
      </p:sp>
      <p:sp>
        <p:nvSpPr>
          <p:cNvPr id="3" name="Espaço Reservado para Conteúdo 2">
            <a:extLst>
              <a:ext uri="{FF2B5EF4-FFF2-40B4-BE49-F238E27FC236}">
                <a16:creationId xmlns:a16="http://schemas.microsoft.com/office/drawing/2014/main" id="{4581925C-A543-4F48-A473-D8A76752C3B0}"/>
              </a:ext>
            </a:extLst>
          </p:cNvPr>
          <p:cNvSpPr>
            <a:spLocks noGrp="1"/>
          </p:cNvSpPr>
          <p:nvPr>
            <p:ph idx="1"/>
          </p:nvPr>
        </p:nvSpPr>
        <p:spPr>
          <a:xfrm>
            <a:off x="6032028" y="2272682"/>
            <a:ext cx="5970341" cy="3747118"/>
          </a:xfrm>
        </p:spPr>
        <p:txBody>
          <a:bodyPr>
            <a:normAutofit fontScale="25000" lnSpcReduction="20000"/>
          </a:bodyPr>
          <a:lstStyle/>
          <a:p>
            <a:endParaRPr lang="pt-BR" sz="5600" dirty="0">
              <a:latin typeface="Arial" panose="020B0604020202020204" pitchFamily="34" charset="0"/>
              <a:cs typeface="Arial" panose="020B0604020202020204" pitchFamily="34" charset="0"/>
            </a:endParaRPr>
          </a:p>
          <a:p>
            <a:r>
              <a:rPr lang="pt-BR" sz="5600" dirty="0">
                <a:latin typeface="Arial" panose="020B0604020202020204" pitchFamily="34" charset="0"/>
                <a:cs typeface="Arial" panose="020B0604020202020204" pitchFamily="34" charset="0"/>
              </a:rPr>
              <a:t>Deve analisar:</a:t>
            </a:r>
          </a:p>
          <a:p>
            <a:r>
              <a:rPr lang="pt-BR" sz="5600" dirty="0">
                <a:latin typeface="Arial" panose="020B0604020202020204" pitchFamily="34" charset="0"/>
                <a:cs typeface="Arial" panose="020B0604020202020204" pitchFamily="34" charset="0"/>
              </a:rPr>
              <a:t>Quem está ligado a suas redes sociais</a:t>
            </a:r>
          </a:p>
          <a:p>
            <a:r>
              <a:rPr lang="pt-BR" sz="5600" dirty="0">
                <a:effectLst/>
                <a:latin typeface="Arial" panose="020B0604020202020204" pitchFamily="34" charset="0"/>
                <a:cs typeface="Arial" panose="020B0604020202020204" pitchFamily="34" charset="0"/>
              </a:rPr>
              <a:t>proporcionar uma identificação com o cliente</a:t>
            </a:r>
            <a:endParaRPr lang="pt-BR" sz="5600" dirty="0">
              <a:latin typeface="Arial" panose="020B0604020202020204" pitchFamily="34" charset="0"/>
              <a:cs typeface="Arial" panose="020B0604020202020204" pitchFamily="34" charset="0"/>
            </a:endParaRPr>
          </a:p>
          <a:p>
            <a:r>
              <a:rPr lang="pt-BR" sz="5600" dirty="0">
                <a:effectLst/>
                <a:latin typeface="Arial" panose="020B0604020202020204" pitchFamily="34" charset="0"/>
                <a:cs typeface="Arial" panose="020B0604020202020204" pitchFamily="34" charset="0"/>
              </a:rPr>
              <a:t>buscar o público que lhe melhor trará qualidade de vida e faturamento</a:t>
            </a:r>
          </a:p>
          <a:p>
            <a:r>
              <a:rPr lang="pt-BR" sz="5600" dirty="0">
                <a:effectLst/>
                <a:latin typeface="Arial" panose="020B0604020202020204" pitchFamily="34" charset="0"/>
                <a:cs typeface="Arial" panose="020B0604020202020204" pitchFamily="34" charset="0"/>
              </a:rPr>
              <a:t>Localidade em que se encontra, analisando: </a:t>
            </a:r>
          </a:p>
          <a:p>
            <a:r>
              <a:rPr lang="pt-BR" sz="5600" dirty="0">
                <a:effectLst/>
                <a:latin typeface="Arial" panose="020B0604020202020204" pitchFamily="34" charset="0"/>
                <a:cs typeface="Arial" panose="020B0604020202020204" pitchFamily="34" charset="0"/>
              </a:rPr>
              <a:t>- clima</a:t>
            </a:r>
          </a:p>
          <a:p>
            <a:r>
              <a:rPr lang="pt-BR" sz="5600" dirty="0">
                <a:effectLst/>
                <a:latin typeface="Arial" panose="020B0604020202020204" pitchFamily="34" charset="0"/>
                <a:cs typeface="Arial" panose="020B0604020202020204" pitchFamily="34" charset="0"/>
              </a:rPr>
              <a:t>- espações recreativos</a:t>
            </a:r>
          </a:p>
          <a:p>
            <a:r>
              <a:rPr lang="pt-BR" sz="5600" dirty="0">
                <a:effectLst/>
                <a:latin typeface="Arial" panose="020B0604020202020204" pitchFamily="34" charset="0"/>
                <a:cs typeface="Arial" panose="020B0604020202020204" pitchFamily="34" charset="0"/>
              </a:rPr>
              <a:t>- Topografia</a:t>
            </a:r>
          </a:p>
          <a:p>
            <a:r>
              <a:rPr lang="pt-BR" sz="5600" dirty="0">
                <a:effectLst/>
                <a:latin typeface="Arial" panose="020B0604020202020204" pitchFamily="34" charset="0"/>
                <a:cs typeface="Arial" panose="020B0604020202020204" pitchFamily="34" charset="0"/>
              </a:rPr>
              <a:t>- Questões salariais da região</a:t>
            </a:r>
          </a:p>
          <a:p>
            <a:pPr marL="0" indent="0">
              <a:buNone/>
            </a:pPr>
            <a:r>
              <a:rPr lang="pt-BR" sz="5600" dirty="0">
                <a:effectLst/>
                <a:latin typeface="Arial" panose="020B0604020202020204" pitchFamily="34" charset="0"/>
                <a:cs typeface="Arial" panose="020B0604020202020204" pitchFamily="34" charset="0"/>
              </a:rPr>
              <a:t>(</a:t>
            </a:r>
            <a:r>
              <a:rPr lang="pt-BR" sz="6000" dirty="0">
                <a:effectLst/>
              </a:rPr>
              <a:t>a renda média mensal dos trabalhadores formais de Ouro Preto se encontra em 3,1 salários mínimos) </a:t>
            </a:r>
            <a:r>
              <a:rPr lang="pt-BR" sz="5600" dirty="0">
                <a:effectLst/>
              </a:rPr>
              <a:t>(IBGE,2017)</a:t>
            </a:r>
            <a:endParaRPr lang="pt-BR" sz="4800" dirty="0">
              <a:effectLst/>
              <a:latin typeface="Arial" panose="020B0604020202020204" pitchFamily="34" charset="0"/>
              <a:cs typeface="Arial" panose="020B0604020202020204" pitchFamily="34" charset="0"/>
            </a:endParaRPr>
          </a:p>
          <a:p>
            <a:r>
              <a:rPr lang="pt-BR" sz="5600" dirty="0">
                <a:effectLst/>
                <a:latin typeface="Arial" panose="020B0604020202020204" pitchFamily="34" charset="0"/>
                <a:cs typeface="Arial" panose="020B0604020202020204" pitchFamily="34" charset="0"/>
              </a:rPr>
              <a:t>Por fim, o que você está disposto a ofertar e a que preço</a:t>
            </a:r>
          </a:p>
          <a:p>
            <a:endParaRPr lang="pt-BR" dirty="0"/>
          </a:p>
          <a:p>
            <a:endParaRPr lang="pt-BR" dirty="0"/>
          </a:p>
        </p:txBody>
      </p:sp>
      <p:sp>
        <p:nvSpPr>
          <p:cNvPr id="4" name="Espaço Reservado para Data 3">
            <a:extLst>
              <a:ext uri="{FF2B5EF4-FFF2-40B4-BE49-F238E27FC236}">
                <a16:creationId xmlns:a16="http://schemas.microsoft.com/office/drawing/2014/main" id="{E54E68F7-7FEE-402E-B7B2-47A28AC53671}"/>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pic>
        <p:nvPicPr>
          <p:cNvPr id="3074" name="Picture 2" descr="Público-alvo: 5 passos para definir o público ideal para o seu ...">
            <a:extLst>
              <a:ext uri="{FF2B5EF4-FFF2-40B4-BE49-F238E27FC236}">
                <a16:creationId xmlns:a16="http://schemas.microsoft.com/office/drawing/2014/main" id="{7E8115E1-9AF5-4EAA-842A-8E49427AA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73" y="2501282"/>
            <a:ext cx="4937963" cy="328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8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Público alvo</a:t>
            </a:r>
          </a:p>
        </p:txBody>
      </p:sp>
      <p:pic>
        <p:nvPicPr>
          <p:cNvPr id="7" name="Espaço Reservado para Conteúdo 6">
            <a:extLst>
              <a:ext uri="{FF2B5EF4-FFF2-40B4-BE49-F238E27FC236}">
                <a16:creationId xmlns:a16="http://schemas.microsoft.com/office/drawing/2014/main" id="{B7599FBC-ED34-4BE8-93ED-7AC617A66E3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43598" y="1946430"/>
            <a:ext cx="3417683" cy="2224708"/>
          </a:xfrm>
          <a:prstGeom prst="rect">
            <a:avLst/>
          </a:prstGeom>
          <a:noFill/>
          <a:extLst>
            <a:ext uri="{909E8E84-426E-40DD-AFC4-6F175D3DCCD1}">
              <a14:hiddenFill xmlns:a14="http://schemas.microsoft.com/office/drawing/2010/main">
                <a:solidFill>
                  <a:srgbClr val="FFFFFF"/>
                </a:solidFill>
              </a14:hiddenFill>
            </a:ext>
          </a:extLst>
        </p:spPr>
      </p:pic>
      <p:pic>
        <p:nvPicPr>
          <p:cNvPr id="5" name="Espaço Reservado para Conteúdo 4">
            <a:extLst>
              <a:ext uri="{FF2B5EF4-FFF2-40B4-BE49-F238E27FC236}">
                <a16:creationId xmlns:a16="http://schemas.microsoft.com/office/drawing/2014/main" id="{23D645CD-9882-4B13-95F3-2C2AF8F141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96966" y="1937903"/>
            <a:ext cx="3476002" cy="2247836"/>
          </a:xfrm>
        </p:spPr>
      </p:pic>
      <p:pic>
        <p:nvPicPr>
          <p:cNvPr id="9" name="Imagem 8">
            <a:extLst>
              <a:ext uri="{FF2B5EF4-FFF2-40B4-BE49-F238E27FC236}">
                <a16:creationId xmlns:a16="http://schemas.microsoft.com/office/drawing/2014/main" id="{FD6F4D61-E9C8-4A64-AF46-A701ED269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653" y="1937902"/>
            <a:ext cx="3374118" cy="2247835"/>
          </a:xfrm>
          <a:prstGeom prst="rect">
            <a:avLst/>
          </a:prstGeom>
        </p:spPr>
      </p:pic>
      <p:pic>
        <p:nvPicPr>
          <p:cNvPr id="11" name="Imagem 10">
            <a:extLst>
              <a:ext uri="{FF2B5EF4-FFF2-40B4-BE49-F238E27FC236}">
                <a16:creationId xmlns:a16="http://schemas.microsoft.com/office/drawing/2014/main" id="{F5CE6201-D523-4F48-A6F5-AD3BE7252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545" y="1380662"/>
            <a:ext cx="2246375" cy="3119067"/>
          </a:xfrm>
          <a:prstGeom prst="rect">
            <a:avLst/>
          </a:prstGeom>
        </p:spPr>
      </p:pic>
      <p:pic>
        <p:nvPicPr>
          <p:cNvPr id="13" name="Imagem 12">
            <a:extLst>
              <a:ext uri="{FF2B5EF4-FFF2-40B4-BE49-F238E27FC236}">
                <a16:creationId xmlns:a16="http://schemas.microsoft.com/office/drawing/2014/main" id="{A8550ADE-E1AA-4566-9501-8FFD1209A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1614" y="1380662"/>
            <a:ext cx="2593639" cy="3231205"/>
          </a:xfrm>
          <a:prstGeom prst="rect">
            <a:avLst/>
          </a:prstGeom>
        </p:spPr>
      </p:pic>
      <p:pic>
        <p:nvPicPr>
          <p:cNvPr id="15" name="Imagem 14">
            <a:extLst>
              <a:ext uri="{FF2B5EF4-FFF2-40B4-BE49-F238E27FC236}">
                <a16:creationId xmlns:a16="http://schemas.microsoft.com/office/drawing/2014/main" id="{9C536D13-E954-44DC-A579-0F55932FF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98" y="4296716"/>
            <a:ext cx="3221473" cy="2147648"/>
          </a:xfrm>
          <a:prstGeom prst="rect">
            <a:avLst/>
          </a:prstGeom>
        </p:spPr>
      </p:pic>
      <p:pic>
        <p:nvPicPr>
          <p:cNvPr id="17" name="Imagem 16">
            <a:extLst>
              <a:ext uri="{FF2B5EF4-FFF2-40B4-BE49-F238E27FC236}">
                <a16:creationId xmlns:a16="http://schemas.microsoft.com/office/drawing/2014/main" id="{7B1C5822-F9BB-4C0D-B476-F0D01C4917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7002" y="4296716"/>
            <a:ext cx="3332897" cy="2224709"/>
          </a:xfrm>
          <a:prstGeom prst="rect">
            <a:avLst/>
          </a:prstGeom>
        </p:spPr>
      </p:pic>
      <p:pic>
        <p:nvPicPr>
          <p:cNvPr id="19" name="Imagem 18">
            <a:extLst>
              <a:ext uri="{FF2B5EF4-FFF2-40B4-BE49-F238E27FC236}">
                <a16:creationId xmlns:a16="http://schemas.microsoft.com/office/drawing/2014/main" id="{218EE231-C8E5-4B38-8D19-B9DC96B8D0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1774" y="4742977"/>
            <a:ext cx="4007876" cy="2003938"/>
          </a:xfrm>
          <a:prstGeom prst="rect">
            <a:avLst/>
          </a:prstGeom>
        </p:spPr>
      </p:pic>
      <p:pic>
        <p:nvPicPr>
          <p:cNvPr id="23" name="Imagem 22">
            <a:extLst>
              <a:ext uri="{FF2B5EF4-FFF2-40B4-BE49-F238E27FC236}">
                <a16:creationId xmlns:a16="http://schemas.microsoft.com/office/drawing/2014/main" id="{C42C0F63-D715-442F-938E-C2B5BB476C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0977" y="2912312"/>
            <a:ext cx="3499089" cy="2333892"/>
          </a:xfrm>
          <a:prstGeom prst="rect">
            <a:avLst/>
          </a:prstGeom>
        </p:spPr>
      </p:pic>
      <p:pic>
        <p:nvPicPr>
          <p:cNvPr id="25" name="Imagem 24">
            <a:extLst>
              <a:ext uri="{FF2B5EF4-FFF2-40B4-BE49-F238E27FC236}">
                <a16:creationId xmlns:a16="http://schemas.microsoft.com/office/drawing/2014/main" id="{EBE19802-5F74-42C9-8D77-221F6BA098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9461" y="2690501"/>
            <a:ext cx="4389065" cy="2580290"/>
          </a:xfrm>
          <a:prstGeom prst="rect">
            <a:avLst/>
          </a:prstGeom>
        </p:spPr>
      </p:pic>
      <p:pic>
        <p:nvPicPr>
          <p:cNvPr id="27" name="Imagem 26">
            <a:extLst>
              <a:ext uri="{FF2B5EF4-FFF2-40B4-BE49-F238E27FC236}">
                <a16:creationId xmlns:a16="http://schemas.microsoft.com/office/drawing/2014/main" id="{F67F36D5-FCDF-4954-8173-AD0C2DD08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68426" y="2338575"/>
            <a:ext cx="4926212" cy="3284141"/>
          </a:xfrm>
          <a:prstGeom prst="rect">
            <a:avLst/>
          </a:prstGeom>
        </p:spPr>
      </p:pic>
    </p:spTree>
    <p:extLst>
      <p:ext uri="{BB962C8B-B14F-4D97-AF65-F5344CB8AC3E}">
        <p14:creationId xmlns:p14="http://schemas.microsoft.com/office/powerpoint/2010/main" val="41222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MARKETING </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a:xfrm>
            <a:off x="7448364" y="2601157"/>
            <a:ext cx="4554246" cy="3190043"/>
          </a:xfrm>
        </p:spPr>
        <p:txBody>
          <a:bodyPr>
            <a:normAutofit fontScale="92500" lnSpcReduction="10000"/>
          </a:bodyPr>
          <a:lstStyle/>
          <a:p>
            <a:r>
              <a:rPr lang="pt-BR" dirty="0">
                <a:effectLst/>
                <a:latin typeface="Arial" panose="020B0604020202020204" pitchFamily="34" charset="0"/>
                <a:cs typeface="Arial" panose="020B0604020202020204" pitchFamily="34" charset="0"/>
              </a:rPr>
              <a:t>Engloba todos os tópicos apresentados</a:t>
            </a:r>
          </a:p>
          <a:p>
            <a:r>
              <a:rPr lang="pt-BR" dirty="0">
                <a:effectLst/>
                <a:latin typeface="Arial" panose="020B0604020202020204" pitchFamily="34" charset="0"/>
                <a:cs typeface="Arial" panose="020B0604020202020204" pitchFamily="34" charset="0"/>
              </a:rPr>
              <a:t>O segredo do sucesso certamente passa pelo marketing</a:t>
            </a:r>
          </a:p>
          <a:p>
            <a:r>
              <a:rPr lang="pt-BR" dirty="0">
                <a:effectLst/>
                <a:latin typeface="Arial" panose="020B0604020202020204" pitchFamily="34" charset="0"/>
                <a:cs typeface="Arial" panose="020B0604020202020204" pitchFamily="34" charset="0"/>
              </a:rPr>
              <a:t>Dentre as literaturas e artigos relacionados a parte empreendedora do PT, o marketing possui uma grande recorrência em estudos, porém, pouco aprofundado. </a:t>
            </a:r>
          </a:p>
        </p:txBody>
      </p:sp>
      <p:pic>
        <p:nvPicPr>
          <p:cNvPr id="4098" name="Picture 2" descr="Home - Andre Hauer">
            <a:extLst>
              <a:ext uri="{FF2B5EF4-FFF2-40B4-BE49-F238E27FC236}">
                <a16:creationId xmlns:a16="http://schemas.microsoft.com/office/drawing/2014/main" id="{EDAD3E10-8A90-458F-8A17-B8F462469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15" y="2287666"/>
            <a:ext cx="3000650" cy="35035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88C9D51-B41B-4944-9B6F-058C12618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665" y="2333590"/>
            <a:ext cx="3383491" cy="345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CF644-7B54-40A3-A6FD-AB4464072189}"/>
              </a:ext>
            </a:extLst>
          </p:cNvPr>
          <p:cNvSpPr>
            <a:spLocks noGrp="1"/>
          </p:cNvSpPr>
          <p:nvPr>
            <p:ph type="title"/>
          </p:nvPr>
        </p:nvSpPr>
        <p:spPr/>
        <p:txBody>
          <a:bodyPr/>
          <a:lstStyle/>
          <a:p>
            <a:pPr algn="ctr"/>
            <a:r>
              <a:rPr lang="pt-BR" dirty="0"/>
              <a:t>Marketing – o Que é?</a:t>
            </a:r>
          </a:p>
        </p:txBody>
      </p:sp>
      <p:sp>
        <p:nvSpPr>
          <p:cNvPr id="3" name="Espaço Reservado para Conteúdo 2">
            <a:extLst>
              <a:ext uri="{FF2B5EF4-FFF2-40B4-BE49-F238E27FC236}">
                <a16:creationId xmlns:a16="http://schemas.microsoft.com/office/drawing/2014/main" id="{19DE4B3F-9780-4A2F-8BDE-2D517007EAD0}"/>
              </a:ext>
            </a:extLst>
          </p:cNvPr>
          <p:cNvSpPr>
            <a:spLocks noGrp="1"/>
          </p:cNvSpPr>
          <p:nvPr>
            <p:ph idx="1"/>
          </p:nvPr>
        </p:nvSpPr>
        <p:spPr/>
        <p:txBody>
          <a:bodyPr>
            <a:normAutofit/>
          </a:bodyPr>
          <a:lstStyle/>
          <a:p>
            <a:pPr algn="just"/>
            <a:r>
              <a:rPr lang="pt-BR" dirty="0">
                <a:effectLst/>
                <a:latin typeface="Arial" panose="020B0604020202020204" pitchFamily="34" charset="0"/>
                <a:cs typeface="Arial" panose="020B0604020202020204" pitchFamily="34" charset="0"/>
              </a:rPr>
              <a:t>O marketing não se enquadra diretamente na venda do produto, mas visa o </a:t>
            </a:r>
            <a:r>
              <a:rPr lang="pt-BR" b="1" dirty="0">
                <a:effectLst/>
                <a:latin typeface="Arial" panose="020B0604020202020204" pitchFamily="34" charset="0"/>
                <a:cs typeface="Arial" panose="020B0604020202020204" pitchFamily="34" charset="0"/>
              </a:rPr>
              <a:t>conhecimento aprofundado do cliente</a:t>
            </a:r>
            <a:r>
              <a:rPr lang="pt-BR" dirty="0">
                <a:effectLst/>
                <a:latin typeface="Arial" panose="020B0604020202020204" pitchFamily="34" charset="0"/>
                <a:cs typeface="Arial" panose="020B0604020202020204" pitchFamily="34" charset="0"/>
              </a:rPr>
              <a:t>, para que o produto ou serviço seja adequado às necessidades do mesmo, tornando a venda uma </a:t>
            </a:r>
            <a:r>
              <a:rPr lang="pt-BR" b="1" dirty="0">
                <a:effectLst/>
                <a:latin typeface="Arial" panose="020B0604020202020204" pitchFamily="34" charset="0"/>
                <a:cs typeface="Arial" panose="020B0604020202020204" pitchFamily="34" charset="0"/>
              </a:rPr>
              <a:t>consequência.</a:t>
            </a:r>
            <a:r>
              <a:rPr lang="pt-BR" dirty="0">
                <a:effectLst/>
                <a:latin typeface="Arial" panose="020B0604020202020204" pitchFamily="34" charset="0"/>
                <a:cs typeface="Arial" panose="020B0604020202020204" pitchFamily="34" charset="0"/>
              </a:rPr>
              <a:t> (KOTLER; KELLER, 2006)</a:t>
            </a:r>
          </a:p>
          <a:p>
            <a:pPr algn="just"/>
            <a:r>
              <a:rPr lang="pt-BR" dirty="0">
                <a:effectLst/>
                <a:latin typeface="Arial" panose="020B0604020202020204" pitchFamily="34" charset="0"/>
                <a:cs typeface="Arial" panose="020B0604020202020204" pitchFamily="34" charset="0"/>
              </a:rPr>
              <a:t>As pesquisas voltadas para o marketing de relacionamento mostram que, quando os clientes estão mais motivados, os resultados dos prestadores de serviços - o que inclui o de </a:t>
            </a:r>
            <a:r>
              <a:rPr lang="pt-BR" dirty="0" err="1">
                <a:effectLst/>
                <a:latin typeface="Arial" panose="020B0604020202020204" pitchFamily="34" charset="0"/>
                <a:cs typeface="Arial" panose="020B0604020202020204" pitchFamily="34" charset="0"/>
              </a:rPr>
              <a:t>personal</a:t>
            </a:r>
            <a:r>
              <a:rPr lang="pt-BR" dirty="0">
                <a:effectLst/>
                <a:latin typeface="Arial" panose="020B0604020202020204" pitchFamily="34" charset="0"/>
                <a:cs typeface="Arial" panose="020B0604020202020204" pitchFamily="34" charset="0"/>
              </a:rPr>
              <a:t> </a:t>
            </a:r>
            <a:r>
              <a:rPr lang="pt-BR" dirty="0" err="1">
                <a:effectLst/>
                <a:latin typeface="Arial" panose="020B0604020202020204" pitchFamily="34" charset="0"/>
                <a:cs typeface="Arial" panose="020B0604020202020204" pitchFamily="34" charset="0"/>
              </a:rPr>
              <a:t>trainer</a:t>
            </a:r>
            <a:r>
              <a:rPr lang="pt-BR" dirty="0">
                <a:effectLst/>
                <a:latin typeface="Arial" panose="020B0604020202020204" pitchFamily="34" charset="0"/>
                <a:cs typeface="Arial" panose="020B0604020202020204" pitchFamily="34" charset="0"/>
              </a:rPr>
              <a:t> - melhoram automaticamente, aumentando as vendas e o lucro (Crosby, Evans &amp; </a:t>
            </a:r>
            <a:r>
              <a:rPr lang="pt-BR" dirty="0" err="1">
                <a:effectLst/>
                <a:latin typeface="Arial" panose="020B0604020202020204" pitchFamily="34" charset="0"/>
                <a:cs typeface="Arial" panose="020B0604020202020204" pitchFamily="34" charset="0"/>
              </a:rPr>
              <a:t>Cowles</a:t>
            </a:r>
            <a:r>
              <a:rPr lang="pt-BR" dirty="0">
                <a:effectLst/>
                <a:latin typeface="Arial" panose="020B0604020202020204" pitchFamily="34" charset="0"/>
                <a:cs typeface="Arial" panose="020B0604020202020204" pitchFamily="34" charset="0"/>
              </a:rPr>
              <a:t>, 1990).</a:t>
            </a:r>
          </a:p>
        </p:txBody>
      </p:sp>
      <p:sp>
        <p:nvSpPr>
          <p:cNvPr id="4" name="Espaço Reservado para Data 3">
            <a:extLst>
              <a:ext uri="{FF2B5EF4-FFF2-40B4-BE49-F238E27FC236}">
                <a16:creationId xmlns:a16="http://schemas.microsoft.com/office/drawing/2014/main" id="{7FBAC978-425A-4925-AE89-99DD4640F192}"/>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34383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7 Objetivos do Marketing</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normAutofit/>
          </a:bodyPr>
          <a:lstStyle/>
          <a:p>
            <a:pPr marL="457200" indent="-457200">
              <a:buFont typeface="+mj-lt"/>
              <a:buAutoNum type="arabicPeriod"/>
            </a:pPr>
            <a:r>
              <a:rPr lang="pt-BR" dirty="0">
                <a:effectLst/>
              </a:rPr>
              <a:t>Fidelizar clientes</a:t>
            </a:r>
          </a:p>
          <a:p>
            <a:pPr marL="457200" indent="-457200">
              <a:buFont typeface="+mj-lt"/>
              <a:buAutoNum type="arabicPeriod"/>
            </a:pPr>
            <a:r>
              <a:rPr lang="pt-BR" dirty="0">
                <a:effectLst/>
              </a:rPr>
              <a:t>Aumentar visibilidade </a:t>
            </a:r>
          </a:p>
          <a:p>
            <a:pPr marL="457200" indent="-457200">
              <a:buFont typeface="+mj-lt"/>
              <a:buAutoNum type="arabicPeriod"/>
            </a:pPr>
            <a:r>
              <a:rPr lang="pt-BR" dirty="0">
                <a:effectLst/>
              </a:rPr>
              <a:t>Gerenciar uma marca ( você) </a:t>
            </a:r>
          </a:p>
          <a:p>
            <a:pPr marL="457200" indent="-457200">
              <a:buFont typeface="+mj-lt"/>
              <a:buAutoNum type="arabicPeriod"/>
            </a:pPr>
            <a:r>
              <a:rPr lang="pt-BR" dirty="0">
                <a:effectLst/>
              </a:rPr>
              <a:t>Construir boas relações</a:t>
            </a:r>
          </a:p>
          <a:p>
            <a:pPr marL="457200" indent="-457200">
              <a:buFont typeface="+mj-lt"/>
              <a:buAutoNum type="arabicPeriod"/>
            </a:pPr>
            <a:r>
              <a:rPr lang="pt-BR" dirty="0">
                <a:effectLst/>
              </a:rPr>
              <a:t>Educar o mercado</a:t>
            </a:r>
          </a:p>
          <a:p>
            <a:pPr marL="457200" indent="-457200">
              <a:buFont typeface="+mj-lt"/>
              <a:buAutoNum type="arabicPeriod"/>
            </a:pPr>
            <a:r>
              <a:rPr lang="pt-BR" dirty="0">
                <a:effectLst/>
              </a:rPr>
              <a:t>Engajar colaboradores ( representam indicações e divulgações gratuitas)</a:t>
            </a:r>
          </a:p>
          <a:p>
            <a:pPr marL="457200" indent="-457200">
              <a:buFont typeface="+mj-lt"/>
              <a:buAutoNum type="arabicPeriod"/>
            </a:pPr>
            <a:r>
              <a:rPr lang="pt-BR" dirty="0"/>
              <a:t>Como consequência: maior n de venda</a:t>
            </a:r>
          </a:p>
        </p:txBody>
      </p:sp>
    </p:spTree>
    <p:extLst>
      <p:ext uri="{BB962C8B-B14F-4D97-AF65-F5344CB8AC3E}">
        <p14:creationId xmlns:p14="http://schemas.microsoft.com/office/powerpoint/2010/main" val="147519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97CED-D932-4115-A310-3629B81A146C}"/>
              </a:ext>
            </a:extLst>
          </p:cNvPr>
          <p:cNvSpPr>
            <a:spLocks noGrp="1"/>
          </p:cNvSpPr>
          <p:nvPr>
            <p:ph type="title"/>
          </p:nvPr>
        </p:nvSpPr>
        <p:spPr/>
        <p:txBody>
          <a:bodyPr>
            <a:normAutofit/>
          </a:bodyPr>
          <a:lstStyle/>
          <a:p>
            <a:pPr algn="ctr"/>
            <a:r>
              <a:rPr lang="pt-BR" sz="2000" dirty="0"/>
              <a:t>Fatores que impactam a intenção de compra</a:t>
            </a:r>
          </a:p>
        </p:txBody>
      </p:sp>
      <p:sp>
        <p:nvSpPr>
          <p:cNvPr id="3" name="Espaço Reservado para Texto 2">
            <a:extLst>
              <a:ext uri="{FF2B5EF4-FFF2-40B4-BE49-F238E27FC236}">
                <a16:creationId xmlns:a16="http://schemas.microsoft.com/office/drawing/2014/main" id="{D06D212B-B340-4525-AB30-2F8393EAC846}"/>
              </a:ext>
            </a:extLst>
          </p:cNvPr>
          <p:cNvSpPr>
            <a:spLocks noGrp="1"/>
          </p:cNvSpPr>
          <p:nvPr>
            <p:ph type="body" idx="1"/>
          </p:nvPr>
        </p:nvSpPr>
        <p:spPr>
          <a:xfrm>
            <a:off x="1429281" y="2180601"/>
            <a:ext cx="4588931" cy="576262"/>
          </a:xfrm>
        </p:spPr>
        <p:txBody>
          <a:bodyPr/>
          <a:lstStyle/>
          <a:p>
            <a:r>
              <a:rPr lang="pt-BR" sz="1800" dirty="0"/>
              <a:t>Atualidade na região dos Inconfidentes</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sz="half" idx="2"/>
          </p:nvPr>
        </p:nvSpPr>
        <p:spPr/>
        <p:txBody>
          <a:bodyPr>
            <a:normAutofit fontScale="70000" lnSpcReduction="20000"/>
          </a:bodyPr>
          <a:lstStyle/>
          <a:p>
            <a:endParaRPr lang="pt-BR" dirty="0">
              <a:effectLst/>
            </a:endParaRPr>
          </a:p>
          <a:p>
            <a:endParaRPr lang="pt-BR" dirty="0"/>
          </a:p>
        </p:txBody>
      </p:sp>
      <p:sp>
        <p:nvSpPr>
          <p:cNvPr id="6" name="Espaço Reservado para Texto 5">
            <a:extLst>
              <a:ext uri="{FF2B5EF4-FFF2-40B4-BE49-F238E27FC236}">
                <a16:creationId xmlns:a16="http://schemas.microsoft.com/office/drawing/2014/main" id="{61E808AC-FD4C-420F-9BA8-B32800230B19}"/>
              </a:ext>
            </a:extLst>
          </p:cNvPr>
          <p:cNvSpPr>
            <a:spLocks noGrp="1"/>
          </p:cNvSpPr>
          <p:nvPr>
            <p:ph type="body" sz="quarter" idx="3"/>
          </p:nvPr>
        </p:nvSpPr>
        <p:spPr>
          <a:xfrm>
            <a:off x="6523032" y="2226469"/>
            <a:ext cx="4604280" cy="576262"/>
          </a:xfrm>
        </p:spPr>
        <p:txBody>
          <a:bodyPr/>
          <a:lstStyle/>
          <a:p>
            <a:pPr algn="ctr"/>
            <a:r>
              <a:rPr lang="pt-BR" sz="1800" dirty="0"/>
              <a:t>Necessário</a:t>
            </a:r>
            <a:endParaRPr lang="pt-BR" sz="2400" dirty="0"/>
          </a:p>
        </p:txBody>
      </p:sp>
      <p:sp>
        <p:nvSpPr>
          <p:cNvPr id="7" name="Espaço Reservado para Conteúdo 6">
            <a:extLst>
              <a:ext uri="{FF2B5EF4-FFF2-40B4-BE49-F238E27FC236}">
                <a16:creationId xmlns:a16="http://schemas.microsoft.com/office/drawing/2014/main" id="{D64CFF9C-1506-4F76-A5CF-ECA749F066DE}"/>
              </a:ext>
            </a:extLst>
          </p:cNvPr>
          <p:cNvSpPr>
            <a:spLocks noGrp="1"/>
          </p:cNvSpPr>
          <p:nvPr>
            <p:ph sz="quarter" idx="4"/>
          </p:nvPr>
        </p:nvSpPr>
        <p:spPr>
          <a:xfrm>
            <a:off x="6170612" y="2894120"/>
            <a:ext cx="5317093" cy="3693110"/>
          </a:xfrm>
        </p:spPr>
        <p:txBody>
          <a:bodyPr>
            <a:normAutofit fontScale="70000" lnSpcReduction="20000"/>
          </a:bodyPr>
          <a:lstStyle/>
          <a:p>
            <a:r>
              <a:rPr lang="pt-BR" dirty="0"/>
              <a:t>Conhecimentos  de marketing</a:t>
            </a:r>
          </a:p>
          <a:p>
            <a:r>
              <a:rPr lang="pt-BR" dirty="0"/>
              <a:t>Habilidades comunicativas </a:t>
            </a:r>
          </a:p>
          <a:p>
            <a:r>
              <a:rPr lang="pt-BR" dirty="0"/>
              <a:t>Preço</a:t>
            </a:r>
          </a:p>
          <a:p>
            <a:r>
              <a:rPr lang="pt-BR" dirty="0"/>
              <a:t>Disponibilidade de horários</a:t>
            </a:r>
          </a:p>
          <a:p>
            <a:r>
              <a:rPr lang="pt-BR" dirty="0"/>
              <a:t>Conhecimento Técnico</a:t>
            </a:r>
          </a:p>
          <a:p>
            <a:r>
              <a:rPr lang="pt-BR" dirty="0"/>
              <a:t>Investimento</a:t>
            </a:r>
          </a:p>
          <a:p>
            <a:r>
              <a:rPr lang="pt-BR" dirty="0"/>
              <a:t>Inovações e adequações</a:t>
            </a:r>
          </a:p>
          <a:p>
            <a:r>
              <a:rPr lang="pt-BR" dirty="0"/>
              <a:t>Aparência Física pessoal (Lin &amp; Hsieh, 2011)</a:t>
            </a:r>
          </a:p>
          <a:p>
            <a:r>
              <a:rPr lang="pt-BR" dirty="0"/>
              <a:t>Resultados</a:t>
            </a:r>
          </a:p>
          <a:p>
            <a:r>
              <a:rPr lang="pt-BR" dirty="0"/>
              <a:t>Público alvo</a:t>
            </a:r>
          </a:p>
          <a:p>
            <a:r>
              <a:rPr lang="pt-BR" dirty="0"/>
              <a:t>Influencia em redes sociais e físicas</a:t>
            </a:r>
          </a:p>
          <a:p>
            <a:r>
              <a:rPr lang="pt-BR" dirty="0"/>
              <a:t>Uma boa qualidade de vida</a:t>
            </a:r>
          </a:p>
          <a:p>
            <a:r>
              <a:rPr lang="pt-BR" dirty="0"/>
              <a:t>Outros</a:t>
            </a:r>
          </a:p>
          <a:p>
            <a:endParaRPr lang="pt-BR" dirty="0"/>
          </a:p>
        </p:txBody>
      </p:sp>
      <p:pic>
        <p:nvPicPr>
          <p:cNvPr id="2050" name="Picture 2" descr="SM - PONTO DE INTERROGAÇÃO - urbanarts">
            <a:extLst>
              <a:ext uri="{FF2B5EF4-FFF2-40B4-BE49-F238E27FC236}">
                <a16:creationId xmlns:a16="http://schemas.microsoft.com/office/drawing/2014/main" id="{150DAB97-62F6-4526-A528-A5E938DA5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578" y="3116061"/>
            <a:ext cx="3022847" cy="302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1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Marketing</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normAutofit/>
          </a:bodyPr>
          <a:lstStyle/>
          <a:p>
            <a:r>
              <a:rPr lang="pt-BR" dirty="0">
                <a:effectLst/>
              </a:rPr>
              <a:t>Neste cenário, o corpo é fundamental para o sucesso da empresa, pois com ele você pode utiliza-lo como forma de motivação. Além de ser outdoor de si mesmo</a:t>
            </a:r>
          </a:p>
          <a:p>
            <a:r>
              <a:rPr lang="pt-BR" dirty="0">
                <a:effectLst/>
              </a:rPr>
              <a:t>Esta afirmação demonstra a relação entre capitalismo e corpo, crescente nos últimos 30 anos. </a:t>
            </a:r>
          </a:p>
          <a:p>
            <a:endParaRPr lang="pt-BR" dirty="0">
              <a:effectLst/>
            </a:endParaRPr>
          </a:p>
          <a:p>
            <a:endParaRPr lang="pt-BR" dirty="0"/>
          </a:p>
        </p:txBody>
      </p:sp>
    </p:spTree>
    <p:extLst>
      <p:ext uri="{BB962C8B-B14F-4D97-AF65-F5344CB8AC3E}">
        <p14:creationId xmlns:p14="http://schemas.microsoft.com/office/powerpoint/2010/main" val="3923390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r>
              <a:rPr lang="pt-BR" dirty="0"/>
              <a:t>Metodologia</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normAutofit lnSpcReduction="10000"/>
          </a:bodyPr>
          <a:lstStyle/>
          <a:p>
            <a:r>
              <a:rPr lang="pt-BR" dirty="0"/>
              <a:t>Linha de pesquisa: exploratória e descritiva</a:t>
            </a:r>
          </a:p>
          <a:p>
            <a:r>
              <a:rPr lang="pt-BR" dirty="0"/>
              <a:t>Abordagem metodológica: quantitativa e qualitativa</a:t>
            </a:r>
          </a:p>
          <a:p>
            <a:r>
              <a:rPr lang="pt-BR" dirty="0"/>
              <a:t>Transversal</a:t>
            </a:r>
          </a:p>
          <a:p>
            <a:r>
              <a:rPr lang="pt-BR" dirty="0"/>
              <a:t>TCLE (Termo de consentimento livre e esclarecido)</a:t>
            </a:r>
          </a:p>
          <a:p>
            <a:r>
              <a:rPr lang="pt-BR" dirty="0"/>
              <a:t>Questionário </a:t>
            </a:r>
            <a:r>
              <a:rPr lang="pt-BR" dirty="0">
                <a:sym typeface="Wingdings" panose="05000000000000000000" pitchFamily="2" charset="2"/>
              </a:rPr>
              <a:t> Online  campos de contato direto  Anonimato </a:t>
            </a:r>
          </a:p>
          <a:p>
            <a:r>
              <a:rPr lang="pt-BR" dirty="0">
                <a:sym typeface="Wingdings" panose="05000000000000000000" pitchFamily="2" charset="2"/>
              </a:rPr>
              <a:t>Amostra  maior número de </a:t>
            </a:r>
            <a:r>
              <a:rPr lang="pt-BR" dirty="0" err="1">
                <a:sym typeface="Wingdings" panose="05000000000000000000" pitchFamily="2" charset="2"/>
              </a:rPr>
              <a:t>vonluntários</a:t>
            </a:r>
            <a:r>
              <a:rPr lang="pt-BR" dirty="0">
                <a:sym typeface="Wingdings" panose="05000000000000000000" pitchFamily="2" charset="2"/>
              </a:rPr>
              <a:t> possíveis</a:t>
            </a:r>
          </a:p>
          <a:p>
            <a:r>
              <a:rPr lang="pt-BR" dirty="0">
                <a:sym typeface="Wingdings" panose="05000000000000000000" pitchFamily="2" charset="2"/>
              </a:rPr>
              <a:t>Região  Ouro preto, Mariana, cachoeira do campo e demais distritos ao redor</a:t>
            </a:r>
            <a:endParaRPr lang="pt-BR" dirty="0"/>
          </a:p>
        </p:txBody>
      </p:sp>
    </p:spTree>
    <p:extLst>
      <p:ext uri="{BB962C8B-B14F-4D97-AF65-F5344CB8AC3E}">
        <p14:creationId xmlns:p14="http://schemas.microsoft.com/office/powerpoint/2010/main" val="188472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r>
              <a:rPr lang="pt-BR" dirty="0"/>
              <a:t>Questionário</a:t>
            </a:r>
          </a:p>
        </p:txBody>
      </p:sp>
      <p:graphicFrame>
        <p:nvGraphicFramePr>
          <p:cNvPr id="2" name="Espaço Reservado para Conteúdo 1">
            <a:extLst>
              <a:ext uri="{FF2B5EF4-FFF2-40B4-BE49-F238E27FC236}">
                <a16:creationId xmlns:a16="http://schemas.microsoft.com/office/drawing/2014/main" id="{7F191AEC-2C16-4D94-B804-50C28A48A0D1}"/>
              </a:ext>
            </a:extLst>
          </p:cNvPr>
          <p:cNvGraphicFramePr>
            <a:graphicFrameLocks noGrp="1"/>
          </p:cNvGraphicFramePr>
          <p:nvPr>
            <p:ph idx="1"/>
            <p:extLst>
              <p:ext uri="{D42A27DB-BD31-4B8C-83A1-F6EECF244321}">
                <p14:modId xmlns:p14="http://schemas.microsoft.com/office/powerpoint/2010/main" val="3282682355"/>
              </p:ext>
            </p:extLst>
          </p:nvPr>
        </p:nvGraphicFramePr>
        <p:xfrm>
          <a:off x="1141413" y="2667000"/>
          <a:ext cx="9018587" cy="2811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85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64008-69D8-4AA3-97CE-47277CC52626}"/>
              </a:ext>
            </a:extLst>
          </p:cNvPr>
          <p:cNvSpPr>
            <a:spLocks noGrp="1"/>
          </p:cNvSpPr>
          <p:nvPr>
            <p:ph type="title"/>
          </p:nvPr>
        </p:nvSpPr>
        <p:spPr/>
        <p:txBody>
          <a:bodyPr>
            <a:normAutofit/>
          </a:bodyPr>
          <a:lstStyle/>
          <a:p>
            <a:pPr algn="ctr"/>
            <a:r>
              <a:rPr lang="pt-BR" sz="2400" b="1" dirty="0">
                <a:solidFill>
                  <a:srgbClr val="FFFF00"/>
                </a:solidFill>
                <a:effectLst/>
                <a:latin typeface="Arial Rounded MT Bold" panose="020F0704030504030204" pitchFamily="34" charset="0"/>
              </a:rPr>
              <a:t>Não se vive de amor a profissão: reflexões sobre o cotidiano laboral do </a:t>
            </a:r>
            <a:r>
              <a:rPr lang="pt-BR" sz="2400" b="1" i="1" dirty="0" err="1">
                <a:solidFill>
                  <a:srgbClr val="FFFF00"/>
                </a:solidFill>
                <a:effectLst/>
                <a:latin typeface="Arial Rounded MT Bold" panose="020F0704030504030204" pitchFamily="34" charset="0"/>
              </a:rPr>
              <a:t>Personal</a:t>
            </a:r>
            <a:r>
              <a:rPr lang="pt-BR" sz="2400" b="1" i="1" dirty="0">
                <a:solidFill>
                  <a:srgbClr val="FFFF00"/>
                </a:solidFill>
                <a:effectLst/>
                <a:latin typeface="Arial Rounded MT Bold" panose="020F0704030504030204" pitchFamily="34" charset="0"/>
              </a:rPr>
              <a:t> </a:t>
            </a:r>
            <a:r>
              <a:rPr lang="pt-BR" sz="2400" b="1" i="1" dirty="0" err="1">
                <a:solidFill>
                  <a:srgbClr val="FFFF00"/>
                </a:solidFill>
                <a:effectLst/>
                <a:latin typeface="Arial Rounded MT Bold" panose="020F0704030504030204" pitchFamily="34" charset="0"/>
              </a:rPr>
              <a:t>Trainer</a:t>
            </a:r>
            <a:r>
              <a:rPr lang="pt-BR" sz="2400" b="1" i="1" dirty="0">
                <a:solidFill>
                  <a:srgbClr val="FFFF00"/>
                </a:solidFill>
                <a:effectLst/>
                <a:latin typeface="Arial Rounded MT Bold" panose="020F0704030504030204" pitchFamily="34" charset="0"/>
              </a:rPr>
              <a:t> </a:t>
            </a:r>
            <a:r>
              <a:rPr lang="pt-BR" sz="2400" b="1" dirty="0">
                <a:solidFill>
                  <a:srgbClr val="FFFF00"/>
                </a:solidFill>
                <a:effectLst/>
                <a:latin typeface="Arial Rounded MT Bold" panose="020F0704030504030204" pitchFamily="34" charset="0"/>
              </a:rPr>
              <a:t>que atua na Região dos Inconfidentes</a:t>
            </a:r>
            <a:br>
              <a:rPr lang="pt-BR" dirty="0">
                <a:solidFill>
                  <a:srgbClr val="FFFF00"/>
                </a:solidFill>
                <a:effectLst>
                  <a:glow rad="38100">
                    <a:schemeClr val="bg1">
                      <a:lumMod val="65000"/>
                      <a:lumOff val="35000"/>
                      <a:alpha val="40000"/>
                    </a:schemeClr>
                  </a:glow>
                </a:effectLst>
              </a:rPr>
            </a:br>
            <a:endParaRPr lang="pt-BR" dirty="0">
              <a:solidFill>
                <a:srgbClr val="FFFF00"/>
              </a:solidFill>
              <a:effectLst>
                <a:glow rad="38100">
                  <a:schemeClr val="bg1">
                    <a:lumMod val="65000"/>
                    <a:lumOff val="35000"/>
                    <a:alpha val="40000"/>
                  </a:schemeClr>
                </a:glow>
              </a:effectLst>
            </a:endParaRPr>
          </a:p>
        </p:txBody>
      </p:sp>
      <p:pic>
        <p:nvPicPr>
          <p:cNvPr id="6" name="Espaço Reservado para Conteúdo 5">
            <a:extLst>
              <a:ext uri="{FF2B5EF4-FFF2-40B4-BE49-F238E27FC236}">
                <a16:creationId xmlns:a16="http://schemas.microsoft.com/office/drawing/2014/main" id="{CC88FF42-9D30-4A2E-B69E-D8BA2732AB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7961" y="2514600"/>
            <a:ext cx="5211134" cy="3617396"/>
          </a:xfrm>
        </p:spPr>
      </p:pic>
      <p:sp>
        <p:nvSpPr>
          <p:cNvPr id="4" name="Espaço Reservado para Data 3">
            <a:extLst>
              <a:ext uri="{FF2B5EF4-FFF2-40B4-BE49-F238E27FC236}">
                <a16:creationId xmlns:a16="http://schemas.microsoft.com/office/drawing/2014/main" id="{53C6743E-4C4A-45D6-9C5F-6A2D4EDAFB5C}"/>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123225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a:extLst>
              <a:ext uri="{FF2B5EF4-FFF2-40B4-BE49-F238E27FC236}">
                <a16:creationId xmlns:a16="http://schemas.microsoft.com/office/drawing/2014/main" id="{BAA1D061-26C0-470B-A7C6-6B2B702F01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736" y="11013"/>
            <a:ext cx="9165346" cy="6757429"/>
          </a:xfrm>
        </p:spPr>
      </p:pic>
      <p:pic>
        <p:nvPicPr>
          <p:cNvPr id="8" name="Imagem 7">
            <a:extLst>
              <a:ext uri="{FF2B5EF4-FFF2-40B4-BE49-F238E27FC236}">
                <a16:creationId xmlns:a16="http://schemas.microsoft.com/office/drawing/2014/main" id="{BF96A56F-58F4-48AE-A0BB-750389BFE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736" y="0"/>
            <a:ext cx="9103202" cy="6774672"/>
          </a:xfrm>
          <a:prstGeom prst="rect">
            <a:avLst/>
          </a:prstGeom>
        </p:spPr>
      </p:pic>
      <p:pic>
        <p:nvPicPr>
          <p:cNvPr id="10" name="Imagem 9">
            <a:extLst>
              <a:ext uri="{FF2B5EF4-FFF2-40B4-BE49-F238E27FC236}">
                <a16:creationId xmlns:a16="http://schemas.microsoft.com/office/drawing/2014/main" id="{8272456B-C0F9-4EFB-8C7D-E5315C903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918" y="23180"/>
            <a:ext cx="9103202" cy="6728311"/>
          </a:xfrm>
          <a:prstGeom prst="rect">
            <a:avLst/>
          </a:prstGeom>
        </p:spPr>
      </p:pic>
      <p:pic>
        <p:nvPicPr>
          <p:cNvPr id="12" name="Imagem 11">
            <a:extLst>
              <a:ext uri="{FF2B5EF4-FFF2-40B4-BE49-F238E27FC236}">
                <a16:creationId xmlns:a16="http://schemas.microsoft.com/office/drawing/2014/main" id="{C029ADE4-5195-442A-85D7-A6E3EBC5E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9918" y="24429"/>
            <a:ext cx="9132163" cy="6738075"/>
          </a:xfrm>
          <a:prstGeom prst="rect">
            <a:avLst/>
          </a:prstGeom>
        </p:spPr>
      </p:pic>
    </p:spTree>
    <p:extLst>
      <p:ext uri="{BB962C8B-B14F-4D97-AF65-F5344CB8AC3E}">
        <p14:creationId xmlns:p14="http://schemas.microsoft.com/office/powerpoint/2010/main" val="29659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8610D-1441-4733-AD82-94CF8AADB849}"/>
              </a:ext>
            </a:extLst>
          </p:cNvPr>
          <p:cNvSpPr>
            <a:spLocks noGrp="1"/>
          </p:cNvSpPr>
          <p:nvPr>
            <p:ph type="title"/>
          </p:nvPr>
        </p:nvSpPr>
        <p:spPr/>
        <p:txBody>
          <a:bodyPr/>
          <a:lstStyle/>
          <a:p>
            <a:r>
              <a:rPr lang="pt-BR" dirty="0"/>
              <a:t>   Análise da amostra</a:t>
            </a:r>
          </a:p>
        </p:txBody>
      </p:sp>
      <p:sp>
        <p:nvSpPr>
          <p:cNvPr id="3" name="Espaço Reservado para Conteúdo 2">
            <a:extLst>
              <a:ext uri="{FF2B5EF4-FFF2-40B4-BE49-F238E27FC236}">
                <a16:creationId xmlns:a16="http://schemas.microsoft.com/office/drawing/2014/main" id="{348923B9-186D-4BD7-8EC2-FA6910930AA0}"/>
              </a:ext>
            </a:extLst>
          </p:cNvPr>
          <p:cNvSpPr>
            <a:spLocks noGrp="1"/>
          </p:cNvSpPr>
          <p:nvPr>
            <p:ph idx="1"/>
          </p:nvPr>
        </p:nvSpPr>
        <p:spPr>
          <a:xfrm>
            <a:off x="6940061" y="2666999"/>
            <a:ext cx="5080001" cy="3124201"/>
          </a:xfrm>
        </p:spPr>
        <p:txBody>
          <a:bodyPr>
            <a:normAutofit/>
          </a:bodyPr>
          <a:lstStyle/>
          <a:p>
            <a:r>
              <a:rPr lang="pt-BR" dirty="0">
                <a:effectLst/>
              </a:rPr>
              <a:t>No manejo dos dados coletados, poderá haver a criação de grupos separados por localidade, idade, objetivos, sexo, entre outras, para uma maior especificidade dos resultados. Afim de criar hipóteses para um problema ou identificar tendências, para compreender mudanças de opiniões e comportamentos. </a:t>
            </a:r>
            <a:endParaRPr lang="pt-BR" dirty="0"/>
          </a:p>
        </p:txBody>
      </p:sp>
      <p:sp>
        <p:nvSpPr>
          <p:cNvPr id="4" name="Espaço Reservado para Data 3">
            <a:extLst>
              <a:ext uri="{FF2B5EF4-FFF2-40B4-BE49-F238E27FC236}">
                <a16:creationId xmlns:a16="http://schemas.microsoft.com/office/drawing/2014/main" id="{E685CAB9-EB7B-45FC-B87E-C3ECEE7C3CA9}"/>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graphicFrame>
        <p:nvGraphicFramePr>
          <p:cNvPr id="7" name="Diagrama 6">
            <a:extLst>
              <a:ext uri="{FF2B5EF4-FFF2-40B4-BE49-F238E27FC236}">
                <a16:creationId xmlns:a16="http://schemas.microsoft.com/office/drawing/2014/main" id="{F926426B-861B-4B57-9D21-FA9903B2A224}"/>
              </a:ext>
            </a:extLst>
          </p:cNvPr>
          <p:cNvGraphicFramePr/>
          <p:nvPr>
            <p:extLst>
              <p:ext uri="{D42A27DB-BD31-4B8C-83A1-F6EECF244321}">
                <p14:modId xmlns:p14="http://schemas.microsoft.com/office/powerpoint/2010/main" val="3098156301"/>
              </p:ext>
            </p:extLst>
          </p:nvPr>
        </p:nvGraphicFramePr>
        <p:xfrm>
          <a:off x="969108" y="2514599"/>
          <a:ext cx="5720861" cy="2987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52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BCC5E-0717-4B97-809D-760F05008649}"/>
              </a:ext>
            </a:extLst>
          </p:cNvPr>
          <p:cNvSpPr>
            <a:spLocks noGrp="1"/>
          </p:cNvSpPr>
          <p:nvPr>
            <p:ph type="title"/>
          </p:nvPr>
        </p:nvSpPr>
        <p:spPr/>
        <p:txBody>
          <a:bodyPr/>
          <a:lstStyle/>
          <a:p>
            <a:r>
              <a:rPr lang="pt-BR" dirty="0"/>
              <a:t>Onde eu quero chegar?</a:t>
            </a:r>
          </a:p>
        </p:txBody>
      </p:sp>
      <p:sp>
        <p:nvSpPr>
          <p:cNvPr id="3" name="Espaço Reservado para Conteúdo 2">
            <a:extLst>
              <a:ext uri="{FF2B5EF4-FFF2-40B4-BE49-F238E27FC236}">
                <a16:creationId xmlns:a16="http://schemas.microsoft.com/office/drawing/2014/main" id="{E769E5F1-C412-46BD-8D20-87C0036F1CA5}"/>
              </a:ext>
            </a:extLst>
          </p:cNvPr>
          <p:cNvSpPr>
            <a:spLocks noGrp="1"/>
          </p:cNvSpPr>
          <p:nvPr>
            <p:ph idx="1"/>
          </p:nvPr>
        </p:nvSpPr>
        <p:spPr/>
        <p:txBody>
          <a:bodyPr/>
          <a:lstStyle/>
          <a:p>
            <a:r>
              <a:rPr lang="pt-BR" dirty="0"/>
              <a:t>No aumento da valorização profissional</a:t>
            </a:r>
          </a:p>
          <a:p>
            <a:r>
              <a:rPr lang="pt-BR" dirty="0"/>
              <a:t>Um questionamento sobre a gestão financeira/carreira nas universidades</a:t>
            </a:r>
          </a:p>
          <a:p>
            <a:r>
              <a:rPr lang="pt-BR" dirty="0"/>
              <a:t>Não ir contra aos que pregam promoções de saúde gratuita </a:t>
            </a:r>
          </a:p>
          <a:p>
            <a:r>
              <a:rPr lang="pt-BR" dirty="0"/>
              <a:t>Analisar se os profissionais da região se interessam por este tema</a:t>
            </a:r>
          </a:p>
          <a:p>
            <a:r>
              <a:rPr lang="pt-BR" dirty="0"/>
              <a:t>Promover um conceito aparentemente pouco explorado na região</a:t>
            </a:r>
          </a:p>
        </p:txBody>
      </p:sp>
      <p:sp>
        <p:nvSpPr>
          <p:cNvPr id="4" name="Espaço Reservado para Data 3">
            <a:extLst>
              <a:ext uri="{FF2B5EF4-FFF2-40B4-BE49-F238E27FC236}">
                <a16:creationId xmlns:a16="http://schemas.microsoft.com/office/drawing/2014/main" id="{00CD0AFA-7673-46E9-86E9-2E59D1A20154}"/>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3323085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BBB11-C021-4C13-9B7A-1D32DAF3582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5946F96-4E4A-46B5-996A-2541E654D339}"/>
              </a:ext>
            </a:extLst>
          </p:cNvPr>
          <p:cNvSpPr>
            <a:spLocks noGrp="1"/>
          </p:cNvSpPr>
          <p:nvPr>
            <p:ph idx="1"/>
          </p:nvPr>
        </p:nvSpPr>
        <p:spPr/>
        <p:txBody>
          <a:bodyPr/>
          <a:lstStyle/>
          <a:p>
            <a:r>
              <a:rPr lang="pt-BR" dirty="0">
                <a:effectLst/>
              </a:rPr>
              <a:t>porque não fomentar esse desejo de sucesso e correspondência ao mercado de trabalho em conformidade com suas exigências de melhorias para que assim o profissional tenha sua valorização recorrente. Que até o atual momento, com o referencial teórico apresentado, trata-se de um baixo índice de reconhecimento em questões salariais. </a:t>
            </a:r>
            <a:endParaRPr lang="pt-BR" dirty="0"/>
          </a:p>
        </p:txBody>
      </p:sp>
      <p:sp>
        <p:nvSpPr>
          <p:cNvPr id="4" name="Espaço Reservado para Data 3">
            <a:extLst>
              <a:ext uri="{FF2B5EF4-FFF2-40B4-BE49-F238E27FC236}">
                <a16:creationId xmlns:a16="http://schemas.microsoft.com/office/drawing/2014/main" id="{BF49621B-6486-4ACA-A0DE-9575F0320F4A}"/>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216826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1153F-FBDD-40F7-B624-0E4EE7BEC150}"/>
              </a:ext>
            </a:extLst>
          </p:cNvPr>
          <p:cNvSpPr>
            <a:spLocks noGrp="1"/>
          </p:cNvSpPr>
          <p:nvPr>
            <p:ph type="title"/>
          </p:nvPr>
        </p:nvSpPr>
        <p:spPr>
          <a:xfrm>
            <a:off x="1143001" y="2030027"/>
            <a:ext cx="9905998" cy="1905000"/>
          </a:xfrm>
        </p:spPr>
        <p:txBody>
          <a:bodyPr/>
          <a:lstStyle/>
          <a:p>
            <a:pPr algn="ctr"/>
            <a:r>
              <a:rPr lang="pt-BR" dirty="0"/>
              <a:t>“Viva o presente, planeje o futuro”</a:t>
            </a:r>
            <a:br>
              <a:rPr lang="pt-BR" dirty="0"/>
            </a:br>
            <a:br>
              <a:rPr lang="pt-BR" dirty="0"/>
            </a:br>
            <a:r>
              <a:rPr lang="pt-BR" dirty="0"/>
              <a:t>Obrigado</a:t>
            </a:r>
          </a:p>
        </p:txBody>
      </p:sp>
    </p:spTree>
    <p:extLst>
      <p:ext uri="{BB962C8B-B14F-4D97-AF65-F5344CB8AC3E}">
        <p14:creationId xmlns:p14="http://schemas.microsoft.com/office/powerpoint/2010/main" val="4066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E6EE1-8622-4AFC-BA7D-DCD996CE68FD}"/>
              </a:ext>
            </a:extLst>
          </p:cNvPr>
          <p:cNvSpPr>
            <a:spLocks noGrp="1"/>
          </p:cNvSpPr>
          <p:nvPr>
            <p:ph type="title"/>
          </p:nvPr>
        </p:nvSpPr>
        <p:spPr>
          <a:xfrm>
            <a:off x="1141413" y="343877"/>
            <a:ext cx="9847018" cy="875323"/>
          </a:xfrm>
        </p:spPr>
        <p:txBody>
          <a:bodyPr/>
          <a:lstStyle/>
          <a:p>
            <a:endParaRPr lang="pt-BR" dirty="0"/>
          </a:p>
        </p:txBody>
      </p:sp>
      <p:sp>
        <p:nvSpPr>
          <p:cNvPr id="3" name="Espaço Reservado para Conteúdo 2">
            <a:extLst>
              <a:ext uri="{FF2B5EF4-FFF2-40B4-BE49-F238E27FC236}">
                <a16:creationId xmlns:a16="http://schemas.microsoft.com/office/drawing/2014/main" id="{75015294-E5BE-436B-9E4A-692B1A5137A6}"/>
              </a:ext>
            </a:extLst>
          </p:cNvPr>
          <p:cNvSpPr>
            <a:spLocks noGrp="1"/>
          </p:cNvSpPr>
          <p:nvPr>
            <p:ph idx="1"/>
          </p:nvPr>
        </p:nvSpPr>
        <p:spPr>
          <a:xfrm>
            <a:off x="1143001" y="1989137"/>
            <a:ext cx="9905998" cy="3124201"/>
          </a:xfrm>
        </p:spPr>
        <p:txBody>
          <a:bodyPr/>
          <a:lstStyle/>
          <a:p>
            <a:pPr marL="514350" indent="-514350">
              <a:buFont typeface="+mj-lt"/>
              <a:buAutoNum type="romanUcPeriod"/>
            </a:pPr>
            <a:r>
              <a:rPr lang="pt-BR" dirty="0">
                <a:solidFill>
                  <a:schemeClr val="tx1"/>
                </a:solidFill>
                <a:latin typeface="Arial" panose="020B0604020202020204" pitchFamily="34" charset="0"/>
                <a:cs typeface="Arial" panose="020B0604020202020204" pitchFamily="34" charset="0"/>
              </a:rPr>
              <a:t>Sem mais do mesmo: </a:t>
            </a:r>
            <a:r>
              <a:rPr lang="pt-BR" b="1" dirty="0">
                <a:solidFill>
                  <a:schemeClr val="tx1"/>
                </a:solidFill>
                <a:latin typeface="Arial" panose="020B0604020202020204" pitchFamily="34" charset="0"/>
                <a:cs typeface="Arial" panose="020B0604020202020204" pitchFamily="34" charset="0"/>
              </a:rPr>
              <a:t>Reflexões sobre o cotidiano laboral do </a:t>
            </a:r>
            <a:r>
              <a:rPr lang="pt-BR" b="1" i="1" dirty="0" err="1">
                <a:solidFill>
                  <a:schemeClr val="tx1"/>
                </a:solidFill>
                <a:latin typeface="Arial" panose="020B0604020202020204" pitchFamily="34" charset="0"/>
                <a:cs typeface="Arial" panose="020B0604020202020204" pitchFamily="34" charset="0"/>
              </a:rPr>
              <a:t>Personal</a:t>
            </a:r>
            <a:r>
              <a:rPr lang="pt-BR" b="1" i="1" dirty="0">
                <a:solidFill>
                  <a:schemeClr val="tx1"/>
                </a:solidFill>
                <a:latin typeface="Arial" panose="020B0604020202020204" pitchFamily="34" charset="0"/>
                <a:cs typeface="Arial" panose="020B0604020202020204" pitchFamily="34" charset="0"/>
              </a:rPr>
              <a:t> </a:t>
            </a:r>
            <a:r>
              <a:rPr lang="pt-BR" b="1" i="1" dirty="0" err="1">
                <a:solidFill>
                  <a:schemeClr val="tx1"/>
                </a:solidFill>
                <a:latin typeface="Arial" panose="020B0604020202020204" pitchFamily="34" charset="0"/>
                <a:cs typeface="Arial" panose="020B0604020202020204" pitchFamily="34" charset="0"/>
              </a:rPr>
              <a:t>Trainer</a:t>
            </a:r>
            <a:r>
              <a:rPr lang="pt-BR" b="1" i="1" dirty="0">
                <a:solidFill>
                  <a:schemeClr val="tx1"/>
                </a:solidFill>
                <a:latin typeface="Arial" panose="020B0604020202020204" pitchFamily="34" charset="0"/>
                <a:cs typeface="Arial" panose="020B0604020202020204" pitchFamily="34" charset="0"/>
              </a:rPr>
              <a:t> </a:t>
            </a:r>
            <a:r>
              <a:rPr lang="pt-BR" b="1" dirty="0">
                <a:solidFill>
                  <a:schemeClr val="tx1"/>
                </a:solidFill>
                <a:latin typeface="Arial" panose="020B0604020202020204" pitchFamily="34" charset="0"/>
                <a:cs typeface="Arial" panose="020B0604020202020204" pitchFamily="34" charset="0"/>
              </a:rPr>
              <a:t>que atua na região dos inconfidentes</a:t>
            </a:r>
            <a:endParaRPr lang="pt-BR" dirty="0">
              <a:solidFill>
                <a:schemeClr val="tx1"/>
              </a:solidFill>
              <a:latin typeface="Arial" panose="020B0604020202020204" pitchFamily="34" charset="0"/>
              <a:cs typeface="Arial" panose="020B0604020202020204" pitchFamily="34" charset="0"/>
            </a:endParaRPr>
          </a:p>
          <a:p>
            <a:pPr marL="514350" indent="-514350">
              <a:buFont typeface="+mj-lt"/>
              <a:buAutoNum type="romanUcPeriod"/>
            </a:pPr>
            <a:r>
              <a:rPr lang="pt-BR" dirty="0">
                <a:solidFill>
                  <a:schemeClr val="tx1"/>
                </a:solidFill>
                <a:latin typeface="Arial" panose="020B0604020202020204" pitchFamily="34" charset="0"/>
                <a:cs typeface="Arial" panose="020B0604020202020204" pitchFamily="34" charset="0"/>
              </a:rPr>
              <a:t>O quanto amamos a profissão:</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reflexões sobre o cotidiano laboral do </a:t>
            </a:r>
            <a:r>
              <a:rPr lang="pt-BR"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Trainer</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 Região dos Inconfidentes</a:t>
            </a:r>
            <a:endParaRPr lang="pt-BR" dirty="0">
              <a:solidFill>
                <a:schemeClr val="tx1"/>
              </a:solidFill>
              <a:latin typeface="Arial" panose="020B0604020202020204" pitchFamily="34" charset="0"/>
              <a:cs typeface="Arial" panose="020B0604020202020204" pitchFamily="34" charset="0"/>
            </a:endParaRPr>
          </a:p>
          <a:p>
            <a:pPr marL="514350" indent="-514350">
              <a:buFont typeface="+mj-lt"/>
              <a:buAutoNum type="romanUcPeriod"/>
            </a:pPr>
            <a:r>
              <a:rPr lang="pt-BR" dirty="0">
                <a:solidFill>
                  <a:schemeClr val="tx1"/>
                </a:solidFill>
                <a:latin typeface="Arial" panose="020B0604020202020204" pitchFamily="34" charset="0"/>
                <a:cs typeface="Arial" panose="020B0604020202020204" pitchFamily="34" charset="0"/>
              </a:rPr>
              <a:t>Pobre a vida toda? </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reflexões sobre o cotidiano laboral do </a:t>
            </a:r>
            <a:r>
              <a:rPr lang="pt-BR" b="1" i="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a:t>
            </a:r>
            <a:r>
              <a:rPr lang="pt-BR"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b="1" i="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Trainer</a:t>
            </a:r>
            <a:r>
              <a:rPr lang="pt-BR"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atua na Região dos Inconfidentes</a:t>
            </a:r>
          </a:p>
        </p:txBody>
      </p:sp>
      <p:sp>
        <p:nvSpPr>
          <p:cNvPr id="4" name="Espaço Reservado para Data 3">
            <a:extLst>
              <a:ext uri="{FF2B5EF4-FFF2-40B4-BE49-F238E27FC236}">
                <a16:creationId xmlns:a16="http://schemas.microsoft.com/office/drawing/2014/main" id="{B6D7E15F-4CC4-40F3-84B0-5FC28E61796B}"/>
              </a:ext>
            </a:extLst>
          </p:cNvPr>
          <p:cNvSpPr>
            <a:spLocks noGrp="1"/>
          </p:cNvSpPr>
          <p:nvPr>
            <p:ph type="dt" sz="half" idx="10"/>
          </p:nvPr>
        </p:nvSpPr>
        <p:spPr/>
        <p:txBody>
          <a:bodyPr/>
          <a:lstStyle/>
          <a:p>
            <a:pPr rtl="0"/>
            <a:fld id="{623252B5-F3E6-4058-A723-196087E9E541}" type="datetime1">
              <a:rPr lang="pt-BR" smtClean="0"/>
              <a:t>08/07/2020</a:t>
            </a:fld>
            <a:endParaRPr lang="en-US" dirty="0"/>
          </a:p>
        </p:txBody>
      </p:sp>
    </p:spTree>
    <p:extLst>
      <p:ext uri="{BB962C8B-B14F-4D97-AF65-F5344CB8AC3E}">
        <p14:creationId xmlns:p14="http://schemas.microsoft.com/office/powerpoint/2010/main" val="197193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5358B-8B67-47FC-8F1F-29813E42AF8E}"/>
              </a:ext>
            </a:extLst>
          </p:cNvPr>
          <p:cNvSpPr>
            <a:spLocks noGrp="1"/>
          </p:cNvSpPr>
          <p:nvPr>
            <p:ph type="title"/>
          </p:nvPr>
        </p:nvSpPr>
        <p:spPr/>
        <p:txBody>
          <a:bodyPr/>
          <a:lstStyle/>
          <a:p>
            <a:pPr algn="ctr"/>
            <a:r>
              <a:rPr lang="pt-BR" dirty="0"/>
              <a:t>Reflexões</a:t>
            </a:r>
          </a:p>
        </p:txBody>
      </p:sp>
      <p:sp>
        <p:nvSpPr>
          <p:cNvPr id="3" name="Espaço Reservado para Conteúdo 2">
            <a:extLst>
              <a:ext uri="{FF2B5EF4-FFF2-40B4-BE49-F238E27FC236}">
                <a16:creationId xmlns:a16="http://schemas.microsoft.com/office/drawing/2014/main" id="{009DBE13-A777-466D-8E52-1BD7D6D714C4}"/>
              </a:ext>
            </a:extLst>
          </p:cNvPr>
          <p:cNvSpPr>
            <a:spLocks noGrp="1"/>
          </p:cNvSpPr>
          <p:nvPr>
            <p:ph idx="1"/>
          </p:nvPr>
        </p:nvSpPr>
        <p:spPr>
          <a:xfrm>
            <a:off x="1203557" y="2303014"/>
            <a:ext cx="9905998" cy="3124201"/>
          </a:xfrm>
        </p:spPr>
        <p:txBody>
          <a:bodyPr/>
          <a:lstStyle/>
          <a:p>
            <a:pPr marL="0" indent="0" algn="just">
              <a:buNone/>
            </a:pPr>
            <a:r>
              <a:rPr lang="pt-BR" i="1" dirty="0">
                <a:effectLst/>
                <a:latin typeface="Arial" panose="020B0604020202020204" pitchFamily="34" charset="0"/>
                <a:cs typeface="Arial" panose="020B0604020202020204" pitchFamily="34" charset="0"/>
              </a:rPr>
              <a:t>a preparação profissional deve atender às demandas atuais e necessidades imediatas do mercado de trabalho ou deve vislumbrar e antecipar as demandas futuras e necessidades mediatas? Deve aceitar e legitimar a visão do senso comum que os graduandos têm sobre a área ou deve profissionalizar a visão sobre ela?(19) </a:t>
            </a:r>
          </a:p>
        </p:txBody>
      </p:sp>
      <p:sp>
        <p:nvSpPr>
          <p:cNvPr id="4" name="Espaço Reservado para Data 3">
            <a:extLst>
              <a:ext uri="{FF2B5EF4-FFF2-40B4-BE49-F238E27FC236}">
                <a16:creationId xmlns:a16="http://schemas.microsoft.com/office/drawing/2014/main" id="{85A8BDB1-0271-4D95-B4E2-F018C68E1DEC}"/>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83681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r>
              <a:rPr lang="pt-BR" dirty="0"/>
              <a:t>O por que?</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normAutofit fontScale="70000" lnSpcReduction="20000"/>
          </a:bodyPr>
          <a:lstStyle/>
          <a:p>
            <a:r>
              <a:rPr lang="pt-BR" dirty="0"/>
              <a:t>Percepção de carência do assunto </a:t>
            </a:r>
          </a:p>
          <a:p>
            <a:r>
              <a:rPr lang="pt-BR" dirty="0"/>
              <a:t>Abrir novos horizontes na Educação Física</a:t>
            </a:r>
          </a:p>
          <a:p>
            <a:r>
              <a:rPr lang="pt-BR" dirty="0"/>
              <a:t>Acreditar em ganhos financeiros</a:t>
            </a:r>
          </a:p>
          <a:p>
            <a:r>
              <a:rPr lang="pt-BR" dirty="0"/>
              <a:t>Demonstrar a realidade atual</a:t>
            </a:r>
          </a:p>
          <a:p>
            <a:r>
              <a:rPr lang="pt-BR" dirty="0"/>
              <a:t>Estimular a visão crítica dos estudantes e profissionais </a:t>
            </a:r>
          </a:p>
          <a:p>
            <a:r>
              <a:rPr lang="pt-BR" dirty="0"/>
              <a:t>Estimular a inovação e criatividade</a:t>
            </a:r>
          </a:p>
          <a:p>
            <a:r>
              <a:rPr lang="pt-BR" dirty="0"/>
              <a:t>Ajudar o </a:t>
            </a:r>
            <a:r>
              <a:rPr lang="pt-BR" dirty="0" err="1"/>
              <a:t>Personal</a:t>
            </a:r>
            <a:r>
              <a:rPr lang="pt-BR" dirty="0"/>
              <a:t> </a:t>
            </a:r>
            <a:r>
              <a:rPr lang="pt-BR" dirty="0" err="1"/>
              <a:t>Trainer</a:t>
            </a:r>
            <a:endParaRPr lang="pt-BR" dirty="0"/>
          </a:p>
          <a:p>
            <a:r>
              <a:rPr lang="pt-BR" dirty="0"/>
              <a:t>Será que a educação física tem uma cultura de servir ao próximo superior a de cobrança?</a:t>
            </a:r>
          </a:p>
          <a:p>
            <a:r>
              <a:rPr lang="pt-BR" dirty="0"/>
              <a:t>Por que não somos ensinados a ter uma gestão de financeira/carreira nas Universidades?</a:t>
            </a:r>
          </a:p>
          <a:p>
            <a:r>
              <a:rPr lang="pt-BR" dirty="0"/>
              <a:t>“Vai ser pobre a vida toda”</a:t>
            </a:r>
          </a:p>
          <a:p>
            <a:endParaRPr lang="pt-BR" dirty="0"/>
          </a:p>
          <a:p>
            <a:endParaRPr lang="pt-BR" dirty="0"/>
          </a:p>
        </p:txBody>
      </p:sp>
    </p:spTree>
    <p:extLst>
      <p:ext uri="{BB962C8B-B14F-4D97-AF65-F5344CB8AC3E}">
        <p14:creationId xmlns:p14="http://schemas.microsoft.com/office/powerpoint/2010/main" val="19171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6FC00-6404-4A8E-99D1-627B3D4BB679}"/>
              </a:ext>
            </a:extLst>
          </p:cNvPr>
          <p:cNvSpPr>
            <a:spLocks noGrp="1"/>
          </p:cNvSpPr>
          <p:nvPr>
            <p:ph type="title"/>
          </p:nvPr>
        </p:nvSpPr>
        <p:spPr/>
        <p:txBody>
          <a:bodyPr/>
          <a:lstStyle/>
          <a:p>
            <a:pPr algn="ctr"/>
            <a:r>
              <a:rPr lang="pt-BR" dirty="0"/>
              <a:t>OBJETIVO </a:t>
            </a:r>
          </a:p>
        </p:txBody>
      </p:sp>
      <p:sp>
        <p:nvSpPr>
          <p:cNvPr id="3" name="Espaço Reservado para Conteúdo 2">
            <a:extLst>
              <a:ext uri="{FF2B5EF4-FFF2-40B4-BE49-F238E27FC236}">
                <a16:creationId xmlns:a16="http://schemas.microsoft.com/office/drawing/2014/main" id="{6C65FE79-2E4D-442D-B6EF-9AC1E23C39CA}"/>
              </a:ext>
            </a:extLst>
          </p:cNvPr>
          <p:cNvSpPr>
            <a:spLocks noGrp="1"/>
          </p:cNvSpPr>
          <p:nvPr>
            <p:ph idx="1"/>
          </p:nvPr>
        </p:nvSpPr>
        <p:spPr>
          <a:xfrm>
            <a:off x="5344496" y="2352213"/>
            <a:ext cx="3722703" cy="3982376"/>
          </a:xfrm>
        </p:spPr>
        <p:txBody>
          <a:bodyPr>
            <a:normAutofit fontScale="92500" lnSpcReduction="10000"/>
          </a:bodyPr>
          <a:lstStyle/>
          <a:p>
            <a:r>
              <a:rPr lang="pt-BR" dirty="0"/>
              <a:t>Analisar o comportamento </a:t>
            </a:r>
          </a:p>
          <a:p>
            <a:r>
              <a:rPr lang="pt-BR" dirty="0"/>
              <a:t>Análise do mercado</a:t>
            </a:r>
          </a:p>
          <a:p>
            <a:r>
              <a:rPr lang="pt-BR" dirty="0"/>
              <a:t>Qualidade de vida</a:t>
            </a:r>
          </a:p>
          <a:p>
            <a:r>
              <a:rPr lang="pt-BR" dirty="0"/>
              <a:t>Prós e Contras</a:t>
            </a:r>
          </a:p>
          <a:p>
            <a:endParaRPr lang="pt-BR" dirty="0"/>
          </a:p>
          <a:p>
            <a:r>
              <a:rPr lang="pt-BR" dirty="0"/>
              <a:t>Administração</a:t>
            </a:r>
          </a:p>
          <a:p>
            <a:r>
              <a:rPr lang="pt-BR" dirty="0"/>
              <a:t>Análise Crítica</a:t>
            </a:r>
          </a:p>
          <a:p>
            <a:r>
              <a:rPr lang="pt-BR" dirty="0"/>
              <a:t>Identificar oportunidades</a:t>
            </a:r>
          </a:p>
          <a:p>
            <a:r>
              <a:rPr lang="pt-BR" dirty="0"/>
              <a:t>Criatividade e mudanças</a:t>
            </a:r>
          </a:p>
          <a:p>
            <a:r>
              <a:rPr lang="pt-BR" dirty="0"/>
              <a:t>O cliente</a:t>
            </a:r>
          </a:p>
        </p:txBody>
      </p:sp>
      <p:graphicFrame>
        <p:nvGraphicFramePr>
          <p:cNvPr id="4" name="Diagrama 3">
            <a:extLst>
              <a:ext uri="{FF2B5EF4-FFF2-40B4-BE49-F238E27FC236}">
                <a16:creationId xmlns:a16="http://schemas.microsoft.com/office/drawing/2014/main" id="{B350C90D-35DD-4292-89AD-5C96AB13A112}"/>
              </a:ext>
            </a:extLst>
          </p:cNvPr>
          <p:cNvGraphicFramePr/>
          <p:nvPr>
            <p:extLst>
              <p:ext uri="{D42A27DB-BD31-4B8C-83A1-F6EECF244321}">
                <p14:modId xmlns:p14="http://schemas.microsoft.com/office/powerpoint/2010/main" val="269755181"/>
              </p:ext>
            </p:extLst>
          </p:nvPr>
        </p:nvGraphicFramePr>
        <p:xfrm>
          <a:off x="451775" y="2233023"/>
          <a:ext cx="6064435" cy="422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1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CA8DA9C-0784-4933-9FDF-ECAEDFB5A30B}"/>
              </a:ext>
            </a:extLst>
          </p:cNvPr>
          <p:cNvSpPr>
            <a:spLocks noGrp="1"/>
          </p:cNvSpPr>
          <p:nvPr>
            <p:ph type="title"/>
          </p:nvPr>
        </p:nvSpPr>
        <p:spPr/>
        <p:txBody>
          <a:bodyPr/>
          <a:lstStyle/>
          <a:p>
            <a:pPr algn="ctr"/>
            <a:r>
              <a:rPr lang="pt-BR" dirty="0"/>
              <a:t>Introdução</a:t>
            </a:r>
          </a:p>
        </p:txBody>
      </p:sp>
      <p:sp>
        <p:nvSpPr>
          <p:cNvPr id="5" name="Espaço Reservado para Conteúdo 4">
            <a:extLst>
              <a:ext uri="{FF2B5EF4-FFF2-40B4-BE49-F238E27FC236}">
                <a16:creationId xmlns:a16="http://schemas.microsoft.com/office/drawing/2014/main" id="{670CEC8C-D74B-4486-B9F4-3EA4F75A6038}"/>
              </a:ext>
            </a:extLst>
          </p:cNvPr>
          <p:cNvSpPr>
            <a:spLocks noGrp="1"/>
          </p:cNvSpPr>
          <p:nvPr>
            <p:ph idx="1"/>
          </p:nvPr>
        </p:nvSpPr>
        <p:spPr/>
        <p:txBody>
          <a:bodyPr>
            <a:normAutofit/>
          </a:bodyPr>
          <a:lstStyle/>
          <a:p>
            <a:pPr algn="just"/>
            <a:r>
              <a:rPr lang="pt-BR" dirty="0">
                <a:effectLst/>
                <a:latin typeface="Arial" panose="020B0604020202020204" pitchFamily="34" charset="0"/>
                <a:cs typeface="Arial" panose="020B0604020202020204" pitchFamily="34" charset="0"/>
              </a:rPr>
              <a:t>conforme Mendes e Azevedo (2014) (1), ao se sentirem desamparados, os profissionais de educação física parecem desiludir e buscam outros caminhos onde consigam ter garantias, reconhecimento e justiça no exercício do trabalho ou até fora da ocupação. </a:t>
            </a:r>
          </a:p>
          <a:p>
            <a:pPr algn="just"/>
            <a:r>
              <a:rPr lang="pt-BR" dirty="0">
                <a:effectLst/>
                <a:latin typeface="Arial" panose="020B0604020202020204" pitchFamily="34" charset="0"/>
                <a:cs typeface="Arial" panose="020B0604020202020204" pitchFamily="34" charset="0"/>
                <a:sym typeface="Wingdings" panose="05000000000000000000" pitchFamily="2" charset="2"/>
              </a:rPr>
              <a:t>A esperança de maior valorização é:</a:t>
            </a:r>
          </a:p>
          <a:p>
            <a:endParaRPr lang="pt-BR" dirty="0">
              <a:effectLst/>
              <a:sym typeface="Wingdings" panose="05000000000000000000" pitchFamily="2" charset="2"/>
            </a:endParaRPr>
          </a:p>
          <a:p>
            <a:endParaRPr lang="pt-BR" dirty="0">
              <a:effectLst/>
            </a:endParaRPr>
          </a:p>
        </p:txBody>
      </p:sp>
      <p:sp>
        <p:nvSpPr>
          <p:cNvPr id="2" name="Retângulo 1">
            <a:extLst>
              <a:ext uri="{FF2B5EF4-FFF2-40B4-BE49-F238E27FC236}">
                <a16:creationId xmlns:a16="http://schemas.microsoft.com/office/drawing/2014/main" id="{43D532E7-237B-4533-9E6F-6FA6D4BD693E}"/>
              </a:ext>
            </a:extLst>
          </p:cNvPr>
          <p:cNvSpPr/>
          <p:nvPr/>
        </p:nvSpPr>
        <p:spPr>
          <a:xfrm>
            <a:off x="3746378" y="4891596"/>
            <a:ext cx="4545366"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Personal</a:t>
            </a:r>
            <a:r>
              <a:rPr lang="pt-BR" dirty="0"/>
              <a:t> </a:t>
            </a:r>
            <a:r>
              <a:rPr lang="pt-BR" dirty="0" err="1"/>
              <a:t>Trainer</a:t>
            </a:r>
            <a:endParaRPr lang="pt-BR" dirty="0"/>
          </a:p>
        </p:txBody>
      </p:sp>
    </p:spTree>
    <p:extLst>
      <p:ext uri="{BB962C8B-B14F-4D97-AF65-F5344CB8AC3E}">
        <p14:creationId xmlns:p14="http://schemas.microsoft.com/office/powerpoint/2010/main" val="252931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35985-4FA3-4A60-9648-F804603F5CCD}"/>
              </a:ext>
            </a:extLst>
          </p:cNvPr>
          <p:cNvSpPr>
            <a:spLocks noGrp="1"/>
          </p:cNvSpPr>
          <p:nvPr>
            <p:ph type="title"/>
          </p:nvPr>
        </p:nvSpPr>
        <p:spPr/>
        <p:txBody>
          <a:bodyPr/>
          <a:lstStyle/>
          <a:p>
            <a:pPr algn="ctr"/>
            <a:r>
              <a:rPr lang="pt-BR" dirty="0" err="1"/>
              <a:t>Personal</a:t>
            </a:r>
            <a:r>
              <a:rPr lang="pt-BR" dirty="0"/>
              <a:t> </a:t>
            </a:r>
            <a:r>
              <a:rPr lang="pt-BR" dirty="0" err="1"/>
              <a:t>Trainer</a:t>
            </a:r>
            <a:endParaRPr lang="pt-BR" dirty="0"/>
          </a:p>
        </p:txBody>
      </p:sp>
      <p:sp>
        <p:nvSpPr>
          <p:cNvPr id="3" name="Espaço Reservado para Conteúdo 2">
            <a:extLst>
              <a:ext uri="{FF2B5EF4-FFF2-40B4-BE49-F238E27FC236}">
                <a16:creationId xmlns:a16="http://schemas.microsoft.com/office/drawing/2014/main" id="{F814AE32-F7DE-4457-8BB7-AB4EF543E663}"/>
              </a:ext>
            </a:extLst>
          </p:cNvPr>
          <p:cNvSpPr>
            <a:spLocks noGrp="1"/>
          </p:cNvSpPr>
          <p:nvPr>
            <p:ph idx="1"/>
          </p:nvPr>
        </p:nvSpPr>
        <p:spPr/>
        <p:txBody>
          <a:bodyPr>
            <a:normAutofit fontScale="70000" lnSpcReduction="20000"/>
          </a:bodyPr>
          <a:lstStyle/>
          <a:p>
            <a:pPr marL="0" indent="0">
              <a:buNone/>
            </a:pPr>
            <a:r>
              <a:rPr lang="pt-BR" i="1" dirty="0">
                <a:effectLst/>
                <a:latin typeface="Arial" panose="020B0604020202020204" pitchFamily="34" charset="0"/>
                <a:cs typeface="Arial" panose="020B0604020202020204" pitchFamily="34" charset="0"/>
              </a:rPr>
              <a:t>“Há algumas décadas, o </a:t>
            </a:r>
            <a:r>
              <a:rPr lang="pt-BR" i="1" dirty="0" err="1">
                <a:effectLst/>
                <a:latin typeface="Arial" panose="020B0604020202020204" pitchFamily="34" charset="0"/>
                <a:cs typeface="Arial" panose="020B0604020202020204" pitchFamily="34" charset="0"/>
              </a:rPr>
              <a:t>Personal</a:t>
            </a:r>
            <a:r>
              <a:rPr lang="pt-BR" i="1" dirty="0">
                <a:effectLst/>
                <a:latin typeface="Arial" panose="020B0604020202020204" pitchFamily="34" charset="0"/>
                <a:cs typeface="Arial" panose="020B0604020202020204" pitchFamily="34" charset="0"/>
              </a:rPr>
              <a:t> </a:t>
            </a:r>
            <a:r>
              <a:rPr lang="pt-BR" i="1" dirty="0" err="1">
                <a:effectLst/>
                <a:latin typeface="Arial" panose="020B0604020202020204" pitchFamily="34" charset="0"/>
                <a:cs typeface="Arial" panose="020B0604020202020204" pitchFamily="34" charset="0"/>
              </a:rPr>
              <a:t>Trainer</a:t>
            </a:r>
            <a:r>
              <a:rPr lang="pt-BR" i="1" dirty="0">
                <a:effectLst/>
                <a:latin typeface="Arial" panose="020B0604020202020204" pitchFamily="34" charset="0"/>
                <a:cs typeface="Arial" panose="020B0604020202020204" pitchFamily="34" charset="0"/>
              </a:rPr>
              <a:t> era visto acompanhando apenas atletas profissionais e artistas, mas nos dias atuais seu serviço tornou-se acessível também a outros públicos” </a:t>
            </a:r>
            <a:r>
              <a:rPr lang="pt-BR" sz="1700" dirty="0">
                <a:effectLst/>
                <a:latin typeface="Arial" panose="020B0604020202020204" pitchFamily="34" charset="0"/>
                <a:cs typeface="Arial" panose="020B0604020202020204" pitchFamily="34" charset="0"/>
              </a:rPr>
              <a:t>(MALYSSE, 2007; GOLDENBERG, RAMOS, 2007).</a:t>
            </a:r>
            <a:endParaRPr lang="pt-BR" dirty="0">
              <a:effectLst/>
              <a:latin typeface="Arial" panose="020B0604020202020204" pitchFamily="34" charset="0"/>
              <a:cs typeface="Arial" panose="020B0604020202020204" pitchFamily="34" charset="0"/>
            </a:endParaRPr>
          </a:p>
          <a:p>
            <a:pPr marL="0" indent="0">
              <a:buNone/>
            </a:pPr>
            <a:r>
              <a:rPr lang="pt-BR" i="1" dirty="0">
                <a:latin typeface="Arial" panose="020B0604020202020204" pitchFamily="34" charset="0"/>
                <a:cs typeface="Arial" panose="020B0604020202020204" pitchFamily="34" charset="0"/>
              </a:rPr>
              <a:t>“Hoje é uma das áreas mais requisitadas” </a:t>
            </a:r>
            <a:r>
              <a:rPr lang="pt-BR" sz="1700" dirty="0">
                <a:latin typeface="Arial" panose="020B0604020202020204" pitchFamily="34" charset="0"/>
                <a:cs typeface="Arial" panose="020B0604020202020204" pitchFamily="34" charset="0"/>
              </a:rPr>
              <a:t>(Teixeira,2013)</a:t>
            </a:r>
          </a:p>
          <a:p>
            <a:pPr marL="0" indent="0">
              <a:buNone/>
            </a:pP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Em que:</a:t>
            </a:r>
          </a:p>
          <a:p>
            <a:pPr marL="0" indent="0">
              <a:buNone/>
            </a:pPr>
            <a:r>
              <a:rPr lang="pt-BR" dirty="0">
                <a:latin typeface="Arial" panose="020B0604020202020204" pitchFamily="34" charset="0"/>
                <a:cs typeface="Arial" panose="020B0604020202020204" pitchFamily="34" charset="0"/>
                <a:sym typeface="Wingdings" panose="05000000000000000000" pitchFamily="2" charset="2"/>
              </a:rPr>
              <a:t> </a:t>
            </a:r>
            <a:r>
              <a:rPr lang="pt-BR" dirty="0" err="1">
                <a:latin typeface="Arial" panose="020B0604020202020204" pitchFamily="34" charset="0"/>
                <a:cs typeface="Arial" panose="020B0604020202020204" pitchFamily="34" charset="0"/>
              </a:rPr>
              <a:t>Personal</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trainer</a:t>
            </a:r>
            <a:r>
              <a:rPr lang="pt-BR" dirty="0">
                <a:latin typeface="Arial" panose="020B0604020202020204" pitchFamily="34" charset="0"/>
                <a:cs typeface="Arial" panose="020B0604020202020204" pitchFamily="34" charset="0"/>
              </a:rPr>
              <a:t> </a:t>
            </a:r>
            <a:r>
              <a:rPr lang="pt-BR" dirty="0">
                <a:effectLst/>
                <a:latin typeface="Arial" panose="020B0604020202020204" pitchFamily="34" charset="0"/>
                <a:cs typeface="Arial" panose="020B0604020202020204" pitchFamily="34" charset="0"/>
                <a:hlinkClick r:id="rId2" tooltip="≠"/>
              </a:rPr>
              <a: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Personal</a:t>
            </a:r>
            <a:r>
              <a:rPr lang="pt-BR" dirty="0">
                <a:latin typeface="Arial" panose="020B0604020202020204" pitchFamily="34" charset="0"/>
                <a:cs typeface="Arial" panose="020B0604020202020204" pitchFamily="34" charset="0"/>
              </a:rPr>
              <a:t> training (mas é um intermediador)</a:t>
            </a:r>
          </a:p>
          <a:p>
            <a:pPr marL="0" indent="0">
              <a:buNone/>
            </a:pPr>
            <a:r>
              <a:rPr lang="pt-BR" dirty="0">
                <a:latin typeface="Arial" panose="020B0604020202020204" pitchFamily="34" charset="0"/>
                <a:cs typeface="Arial" panose="020B0604020202020204" pitchFamily="34" charset="0"/>
                <a:sym typeface="Wingdings" panose="05000000000000000000" pitchFamily="2" charset="2"/>
              </a:rPr>
              <a:t></a:t>
            </a:r>
            <a:r>
              <a:rPr lang="pt-BR" dirty="0">
                <a:latin typeface="Arial" panose="020B0604020202020204" pitchFamily="34" charset="0"/>
                <a:cs typeface="Arial" panose="020B0604020202020204" pitchFamily="34" charset="0"/>
              </a:rPr>
              <a:t> Promove um treinamento personalizado Individual ou em grupos</a:t>
            </a:r>
          </a:p>
          <a:p>
            <a:pPr marL="0" indent="0">
              <a:buNone/>
            </a:pPr>
            <a:r>
              <a:rPr lang="pt-BR" dirty="0">
                <a:latin typeface="Arial" panose="020B0604020202020204" pitchFamily="34" charset="0"/>
                <a:cs typeface="Arial" panose="020B0604020202020204" pitchFamily="34" charset="0"/>
                <a:sym typeface="Wingdings" panose="05000000000000000000" pitchFamily="2" charset="2"/>
              </a:rPr>
              <a:t> </a:t>
            </a:r>
            <a:r>
              <a:rPr lang="pt-BR" dirty="0">
                <a:latin typeface="Arial" panose="020B0604020202020204" pitchFamily="34" charset="0"/>
                <a:cs typeface="Arial" panose="020B0604020202020204" pitchFamily="34" charset="0"/>
              </a:rPr>
              <a:t>É em maior parte autônomo e uma “microempresa”</a:t>
            </a:r>
          </a:p>
          <a:p>
            <a:pPr marL="0" indent="0">
              <a:buNone/>
            </a:pPr>
            <a:r>
              <a:rPr lang="pt-BR" dirty="0">
                <a:latin typeface="Arial" panose="020B0604020202020204" pitchFamily="34" charset="0"/>
                <a:cs typeface="Arial" panose="020B0604020202020204" pitchFamily="34" charset="0"/>
                <a:sym typeface="Wingdings" panose="05000000000000000000" pitchFamily="2" charset="2"/>
              </a:rPr>
              <a:t> </a:t>
            </a:r>
            <a:r>
              <a:rPr lang="pt-BR" dirty="0">
                <a:latin typeface="Arial" panose="020B0604020202020204" pitchFamily="34" charset="0"/>
                <a:cs typeface="Arial" panose="020B0604020202020204" pitchFamily="34" charset="0"/>
              </a:rPr>
              <a:t>Instrutor não é </a:t>
            </a:r>
            <a:r>
              <a:rPr lang="pt-BR" dirty="0" err="1">
                <a:latin typeface="Arial" panose="020B0604020202020204" pitchFamily="34" charset="0"/>
                <a:cs typeface="Arial" panose="020B0604020202020204" pitchFamily="34" charset="0"/>
              </a:rPr>
              <a:t>personal</a:t>
            </a:r>
            <a:endParaRPr lang="pt-BR"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sym typeface="Wingdings" panose="05000000000000000000" pitchFamily="2" charset="2"/>
              </a:rPr>
              <a:t> </a:t>
            </a:r>
            <a:r>
              <a:rPr lang="pt-BR" dirty="0">
                <a:latin typeface="Arial" panose="020B0604020202020204" pitchFamily="34" charset="0"/>
                <a:cs typeface="Arial" panose="020B0604020202020204" pitchFamily="34" charset="0"/>
              </a:rPr>
              <a:t>Exercícios que vão além da musculação </a:t>
            </a:r>
          </a:p>
          <a:p>
            <a:endParaRPr lang="pt-BR" dirty="0"/>
          </a:p>
        </p:txBody>
      </p:sp>
      <p:sp>
        <p:nvSpPr>
          <p:cNvPr id="4" name="Espaço Reservado para Data 3">
            <a:extLst>
              <a:ext uri="{FF2B5EF4-FFF2-40B4-BE49-F238E27FC236}">
                <a16:creationId xmlns:a16="http://schemas.microsoft.com/office/drawing/2014/main" id="{82D8C8FD-4005-4FF8-90A7-A5D2BB6AE1FD}"/>
              </a:ext>
            </a:extLst>
          </p:cNvPr>
          <p:cNvSpPr>
            <a:spLocks noGrp="1"/>
          </p:cNvSpPr>
          <p:nvPr>
            <p:ph type="dt" sz="half" idx="10"/>
          </p:nvPr>
        </p:nvSpPr>
        <p:spPr>
          <a:xfrm>
            <a:off x="9447211" y="5837238"/>
            <a:ext cx="1600200" cy="365125"/>
          </a:xfrm>
        </p:spPr>
        <p:txBody>
          <a:bodyPr/>
          <a:lstStyle/>
          <a:p>
            <a:pPr rtl="0"/>
            <a:fld id="{623252B5-F3E6-4058-A723-196087E9E541}" type="datetime1">
              <a:rPr lang="pt-BR" smtClean="0"/>
              <a:t>08/07/2020</a:t>
            </a:fld>
            <a:endParaRPr lang="en-US" dirty="0"/>
          </a:p>
        </p:txBody>
      </p:sp>
      <p:pic>
        <p:nvPicPr>
          <p:cNvPr id="7" name="Imagem 6">
            <a:extLst>
              <a:ext uri="{FF2B5EF4-FFF2-40B4-BE49-F238E27FC236}">
                <a16:creationId xmlns:a16="http://schemas.microsoft.com/office/drawing/2014/main" id="{EFF812C5-B6AA-4FD6-A052-695AE75E3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498" y="3405358"/>
            <a:ext cx="3649913" cy="2431880"/>
          </a:xfrm>
          <a:prstGeom prst="rect">
            <a:avLst/>
          </a:prstGeom>
        </p:spPr>
      </p:pic>
    </p:spTree>
    <p:extLst>
      <p:ext uri="{BB962C8B-B14F-4D97-AF65-F5344CB8AC3E}">
        <p14:creationId xmlns:p14="http://schemas.microsoft.com/office/powerpoint/2010/main" val="231396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TM04033937[[fn=Trilha de Vapor]]</Template>
  <TotalTime>0</TotalTime>
  <Words>1915</Words>
  <Application>Microsoft Office PowerPoint</Application>
  <PresentationFormat>Widescreen</PresentationFormat>
  <Paragraphs>229</Paragraphs>
  <Slides>34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Arial</vt:lpstr>
      <vt:lpstr>Arial Rounded MT Bold</vt:lpstr>
      <vt:lpstr>Calibri</vt:lpstr>
      <vt:lpstr>Century Gothic</vt:lpstr>
      <vt:lpstr>Wingdings</vt:lpstr>
      <vt:lpstr>Malha</vt:lpstr>
      <vt:lpstr>intuito</vt:lpstr>
      <vt:lpstr>Antes: Implicações de mercado para melhor atuação/qualificação do Personal Trainer na Região dos Inconfidentes  Agora: Para além do 3 de 10: reflexões sobre o cotidiano laboral do Personal Trainer que atua na Região dos Inconfidentes</vt:lpstr>
      <vt:lpstr>Não se vive de amor a profissão: reflexões sobre o cotidiano laboral do Personal Trainer que atua na Região dos Inconfidentes </vt:lpstr>
      <vt:lpstr>Apresentação do PowerPoint</vt:lpstr>
      <vt:lpstr>Reflexões</vt:lpstr>
      <vt:lpstr>O por que?</vt:lpstr>
      <vt:lpstr>OBJETIVO </vt:lpstr>
      <vt:lpstr>Introdução</vt:lpstr>
      <vt:lpstr>Personal Trainer</vt:lpstr>
      <vt:lpstr>Personal Trainer</vt:lpstr>
      <vt:lpstr>MERCADO FITNESS</vt:lpstr>
      <vt:lpstr>MERCADO FITNESS</vt:lpstr>
      <vt:lpstr>Problemáticas</vt:lpstr>
      <vt:lpstr>E quanto a grana?</vt:lpstr>
      <vt:lpstr>Qualidade de vida do Profissional</vt:lpstr>
      <vt:lpstr>Qualidade de vida- Reflexões</vt:lpstr>
      <vt:lpstr>Qualidade de vida</vt:lpstr>
      <vt:lpstr>REDES SOCIAIS</vt:lpstr>
      <vt:lpstr>Redes sociais</vt:lpstr>
      <vt:lpstr>Atenção e cuidados</vt:lpstr>
      <vt:lpstr>PÚBLICO ALVO</vt:lpstr>
      <vt:lpstr>Público alvo</vt:lpstr>
      <vt:lpstr>MARKETING </vt:lpstr>
      <vt:lpstr>Marketing – o Que é?</vt:lpstr>
      <vt:lpstr>7 Objetivos do Marketing</vt:lpstr>
      <vt:lpstr>Fatores que impactam a intenção de compra</vt:lpstr>
      <vt:lpstr>Marketing</vt:lpstr>
      <vt:lpstr>Metodologia</vt:lpstr>
      <vt:lpstr>Questionário</vt:lpstr>
      <vt:lpstr>Apresentação do PowerPoint</vt:lpstr>
      <vt:lpstr>   Análise da amostra</vt:lpstr>
      <vt:lpstr>Onde eu quero chegar?</vt:lpstr>
      <vt:lpstr>Apresentação do PowerPoint</vt:lpstr>
      <vt:lpstr>“Viva o presente, planeje o futuro”  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2020-07-03T03:50:20Z</dcterms:created>
  <dcterms:modified xsi:type="dcterms:W3CDTF">2020-07-09T05:59:08Z</dcterms:modified>
</cp:coreProperties>
</file>