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62" r:id="rId10"/>
    <p:sldId id="263" r:id="rId11"/>
    <p:sldId id="264" r:id="rId12"/>
    <p:sldId id="265" r:id="rId13"/>
    <p:sldId id="266" r:id="rId14"/>
    <p:sldId id="274" r:id="rId15"/>
    <p:sldId id="268" r:id="rId16"/>
    <p:sldId id="276" r:id="rId17"/>
    <p:sldId id="277" r:id="rId18"/>
    <p:sldId id="278" r:id="rId19"/>
    <p:sldId id="267" r:id="rId20"/>
    <p:sldId id="269" r:id="rId21"/>
    <p:sldId id="270" r:id="rId22"/>
    <p:sldId id="271" r:id="rId23"/>
    <p:sldId id="279" r:id="rId24"/>
    <p:sldId id="280" r:id="rId25"/>
    <p:sldId id="27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83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5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03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12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89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18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28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578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4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2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1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0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47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24D7-ADF6-4470-8642-A86D6679DDDA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1504-0110-41A6-84AE-70DC05025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50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ctotal.com.br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microsoft.com/office/2007/relationships/hdphoto" Target="../media/hdphoto1.wdp"/><Relationship Id="rId9" Type="http://schemas.openxmlformats.org/officeDocument/2006/relationships/hyperlink" Target="http://www.blog.saude.gov.br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ww.vivadecora.com.br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br.pinterest.com/" TargetMode="Externa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mspontocom.com.br/" TargetMode="External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g"/><Relationship Id="rId7" Type="http://schemas.openxmlformats.org/officeDocument/2006/relationships/image" Target="../media/image5.png"/><Relationship Id="rId2" Type="http://schemas.openxmlformats.org/officeDocument/2006/relationships/hyperlink" Target="https://marianalopes.weebly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ufop.br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pt.vecteezy.com/" TargetMode="Externa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unesc.net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63575-7427-45AB-93DE-51ECCA61C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125" y="1367408"/>
            <a:ext cx="7813735" cy="1091411"/>
          </a:xfrm>
        </p:spPr>
        <p:txBody>
          <a:bodyPr>
            <a:noAutofit/>
          </a:bodyPr>
          <a:lstStyle/>
          <a:p>
            <a:pPr algn="ctr"/>
            <a:r>
              <a:rPr lang="pt-BR" sz="7200" dirty="0"/>
              <a:t>Campus aberto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A457B7-33A7-47F1-A2E3-8409B3A7C6E3}"/>
              </a:ext>
            </a:extLst>
          </p:cNvPr>
          <p:cNvSpPr txBox="1"/>
          <p:nvPr/>
        </p:nvSpPr>
        <p:spPr>
          <a:xfrm>
            <a:off x="4869534" y="2260716"/>
            <a:ext cx="245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Todo Dia</a:t>
            </a:r>
          </a:p>
        </p:txBody>
      </p:sp>
      <p:pic>
        <p:nvPicPr>
          <p:cNvPr id="9" name="Google Shape;107;p16">
            <a:extLst>
              <a:ext uri="{FF2B5EF4-FFF2-40B4-BE49-F238E27FC236}">
                <a16:creationId xmlns:a16="http://schemas.microsoft.com/office/drawing/2014/main" id="{3030FA1D-2165-4B31-B421-544E372A08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7A245FE-21C0-4038-B986-666253F82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1" name="Google Shape;108;p16">
            <a:extLst>
              <a:ext uri="{FF2B5EF4-FFF2-40B4-BE49-F238E27FC236}">
                <a16:creationId xmlns:a16="http://schemas.microsoft.com/office/drawing/2014/main" id="{A7963CCC-0AE9-4A06-9EDE-C7551A1C4AE6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2E0F62-85A8-4642-9CEE-2B3ED5FBD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93F742-E3D4-4334-8484-54369160BB1D}"/>
              </a:ext>
            </a:extLst>
          </p:cNvPr>
          <p:cNvSpPr txBox="1"/>
          <p:nvPr/>
        </p:nvSpPr>
        <p:spPr>
          <a:xfrm>
            <a:off x="3047992" y="4243341"/>
            <a:ext cx="6096000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Reunião GEPOPS, LAGEP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Coordenador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Bruno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Ocelli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Ungheri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Discente: Bruna Sanches Teixeira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9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5186476-3B2C-4F69-831D-A687F80CA831}"/>
              </a:ext>
            </a:extLst>
          </p:cNvPr>
          <p:cNvSpPr txBox="1"/>
          <p:nvPr/>
        </p:nvSpPr>
        <p:spPr>
          <a:xfrm>
            <a:off x="1156410" y="2059394"/>
            <a:ext cx="987918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o campus aberto mesmo com a pandemia, trazendo um novo conceito.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Integração da sociedade com a Universidade.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Divulgar os projetos da comunidade ouro-pretana e da Universidade.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5DE1921-108E-4716-9798-12294526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12C14F-42E6-45E8-8701-B57F080CF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5F74B641-5A32-40F2-9C4D-5CA62D5DC57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8;p16">
            <a:extLst>
              <a:ext uri="{FF2B5EF4-FFF2-40B4-BE49-F238E27FC236}">
                <a16:creationId xmlns:a16="http://schemas.microsoft.com/office/drawing/2014/main" id="{160F9190-FF8D-4CE4-9B02-612B36D362D3}"/>
              </a:ext>
            </a:extLst>
          </p:cNvPr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8D6814-E501-49BE-9AD5-57C57C6878DC}"/>
              </a:ext>
            </a:extLst>
          </p:cNvPr>
          <p:cNvSpPr txBox="1"/>
          <p:nvPr/>
        </p:nvSpPr>
        <p:spPr>
          <a:xfrm>
            <a:off x="4637314" y="602614"/>
            <a:ext cx="291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PREMISSA</a:t>
            </a:r>
          </a:p>
        </p:txBody>
      </p:sp>
    </p:spTree>
    <p:extLst>
      <p:ext uri="{BB962C8B-B14F-4D97-AF65-F5344CB8AC3E}">
        <p14:creationId xmlns:p14="http://schemas.microsoft.com/office/powerpoint/2010/main" val="227747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8;p16">
            <a:extLst>
              <a:ext uri="{FF2B5EF4-FFF2-40B4-BE49-F238E27FC236}">
                <a16:creationId xmlns:a16="http://schemas.microsoft.com/office/drawing/2014/main" id="{E74D6911-AF81-4C74-AB5D-9CEE316150D2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2939" y="2391442"/>
            <a:ext cx="2569975" cy="168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7;p16">
            <a:extLst>
              <a:ext uri="{FF2B5EF4-FFF2-40B4-BE49-F238E27FC236}">
                <a16:creationId xmlns:a16="http://schemas.microsoft.com/office/drawing/2014/main" id="{7C7A1BE1-15B8-444F-870E-9E1CB67EBA1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0914" y="2176833"/>
            <a:ext cx="2308718" cy="210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424FE26-5E16-4989-BBD7-343A8BE764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10" name="Google Shape;107;p16">
            <a:extLst>
              <a:ext uri="{FF2B5EF4-FFF2-40B4-BE49-F238E27FC236}">
                <a16:creationId xmlns:a16="http://schemas.microsoft.com/office/drawing/2014/main" id="{FC18043B-88B3-4761-802C-4375FF518B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A52932F-3008-4C82-B256-E43F5BEF0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2" name="Google Shape;108;p16">
            <a:extLst>
              <a:ext uri="{FF2B5EF4-FFF2-40B4-BE49-F238E27FC236}">
                <a16:creationId xmlns:a16="http://schemas.microsoft.com/office/drawing/2014/main" id="{03C829BF-7D53-4DF1-9D54-A81CDCDBCDAF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8BDDDE-1165-47D5-A432-3C8ADCC69556}"/>
              </a:ext>
            </a:extLst>
          </p:cNvPr>
          <p:cNvSpPr txBox="1"/>
          <p:nvPr/>
        </p:nvSpPr>
        <p:spPr>
          <a:xfrm>
            <a:off x="2445657" y="602614"/>
            <a:ext cx="730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COMISSÃO ORGANIZADORA</a:t>
            </a:r>
          </a:p>
        </p:txBody>
      </p:sp>
    </p:spTree>
    <p:extLst>
      <p:ext uri="{BB962C8B-B14F-4D97-AF65-F5344CB8AC3E}">
        <p14:creationId xmlns:p14="http://schemas.microsoft.com/office/powerpoint/2010/main" val="321287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8;p16">
            <a:extLst>
              <a:ext uri="{FF2B5EF4-FFF2-40B4-BE49-F238E27FC236}">
                <a16:creationId xmlns:a16="http://schemas.microsoft.com/office/drawing/2014/main" id="{8073D4BB-0791-4C4B-B4ED-097C30930380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20AE0D6-2E70-4518-AEBA-AF72253CC5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5" name="Google Shape;107;p16">
            <a:extLst>
              <a:ext uri="{FF2B5EF4-FFF2-40B4-BE49-F238E27FC236}">
                <a16:creationId xmlns:a16="http://schemas.microsoft.com/office/drawing/2014/main" id="{31BF0AB9-E63B-4A62-93B4-D19DF8A66CB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A01F9A1-471B-45AE-AC1D-6A25E7C8F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E352E6D-0B73-420B-A38E-435913E0753C}"/>
              </a:ext>
            </a:extLst>
          </p:cNvPr>
          <p:cNvSpPr txBox="1"/>
          <p:nvPr/>
        </p:nvSpPr>
        <p:spPr>
          <a:xfrm>
            <a:off x="4655380" y="602614"/>
            <a:ext cx="288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194855F-2CE6-4240-B0A0-38066140B164}"/>
              </a:ext>
            </a:extLst>
          </p:cNvPr>
          <p:cNvSpPr txBox="1"/>
          <p:nvPr/>
        </p:nvSpPr>
        <p:spPr>
          <a:xfrm>
            <a:off x="3280228" y="3059276"/>
            <a:ext cx="563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CIDADANIA E VOLUNTARIADO</a:t>
            </a:r>
          </a:p>
        </p:txBody>
      </p:sp>
    </p:spTree>
    <p:extLst>
      <p:ext uri="{BB962C8B-B14F-4D97-AF65-F5344CB8AC3E}">
        <p14:creationId xmlns:p14="http://schemas.microsoft.com/office/powerpoint/2010/main" val="420106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80F89B1-D095-415C-9237-C7F05E51631C}"/>
              </a:ext>
            </a:extLst>
          </p:cNvPr>
          <p:cNvSpPr txBox="1"/>
          <p:nvPr/>
        </p:nvSpPr>
        <p:spPr>
          <a:xfrm>
            <a:off x="2991677" y="2090172"/>
            <a:ext cx="62086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10/08/2020 á 22/08/2020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Plataforma digital -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HORÁRIO: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11:30 ÀS 18:00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PÚBLICO: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Família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177082-A30A-4416-BB05-C6DF724D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6" name="Google Shape;107;p16">
            <a:extLst>
              <a:ext uri="{FF2B5EF4-FFF2-40B4-BE49-F238E27FC236}">
                <a16:creationId xmlns:a16="http://schemas.microsoft.com/office/drawing/2014/main" id="{7476B2D1-107E-4843-BE89-8E3F39E1A1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8;p16">
            <a:extLst>
              <a:ext uri="{FF2B5EF4-FFF2-40B4-BE49-F238E27FC236}">
                <a16:creationId xmlns:a16="http://schemas.microsoft.com/office/drawing/2014/main" id="{97EA3A55-A2BE-48E5-B241-B0424AD4E00C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615703-A219-4E9A-A36F-340DD2A46C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833F663-574B-48C7-B2D2-0B8DC4C2477D}"/>
              </a:ext>
            </a:extLst>
          </p:cNvPr>
          <p:cNvSpPr txBox="1"/>
          <p:nvPr/>
        </p:nvSpPr>
        <p:spPr>
          <a:xfrm>
            <a:off x="3933371" y="602614"/>
            <a:ext cx="432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DADOS GERAIS</a:t>
            </a:r>
          </a:p>
        </p:txBody>
      </p:sp>
    </p:spTree>
    <p:extLst>
      <p:ext uri="{BB962C8B-B14F-4D97-AF65-F5344CB8AC3E}">
        <p14:creationId xmlns:p14="http://schemas.microsoft.com/office/powerpoint/2010/main" val="76139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2E7EC71-8E60-44E0-AA15-3CE0022E9122}"/>
              </a:ext>
            </a:extLst>
          </p:cNvPr>
          <p:cNvSpPr/>
          <p:nvPr/>
        </p:nvSpPr>
        <p:spPr>
          <a:xfrm>
            <a:off x="2588981" y="344942"/>
            <a:ext cx="7366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 REGULARES 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B3A2138-9EC4-45CE-BDCB-FD47C18F4F3D}"/>
              </a:ext>
            </a:extLst>
          </p:cNvPr>
          <p:cNvCxnSpPr>
            <a:cxnSpLocks/>
          </p:cNvCxnSpPr>
          <p:nvPr/>
        </p:nvCxnSpPr>
        <p:spPr>
          <a:xfrm flipV="1">
            <a:off x="4757055" y="4600485"/>
            <a:ext cx="3029858" cy="671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863CFEB-46F2-4131-9ABE-F004DF79E413}"/>
              </a:ext>
            </a:extLst>
          </p:cNvPr>
          <p:cNvCxnSpPr/>
          <p:nvPr/>
        </p:nvCxnSpPr>
        <p:spPr>
          <a:xfrm>
            <a:off x="2062841" y="3432085"/>
            <a:ext cx="8403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68D5C94-193D-4EC1-8755-182B1FCDE774}"/>
              </a:ext>
            </a:extLst>
          </p:cNvPr>
          <p:cNvCxnSpPr/>
          <p:nvPr/>
        </p:nvCxnSpPr>
        <p:spPr>
          <a:xfrm>
            <a:off x="2075540" y="2242456"/>
            <a:ext cx="8403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CD257FF-1DCB-4D8C-BA4B-D935B8366E3B}"/>
              </a:ext>
            </a:extLst>
          </p:cNvPr>
          <p:cNvCxnSpPr>
            <a:cxnSpLocks/>
          </p:cNvCxnSpPr>
          <p:nvPr/>
        </p:nvCxnSpPr>
        <p:spPr>
          <a:xfrm>
            <a:off x="4742541" y="2249171"/>
            <a:ext cx="14514" cy="2351314"/>
          </a:xfrm>
          <a:prstGeom prst="line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C23ACA8-EC3D-4CA1-98E6-5BFA8077C60F}"/>
              </a:ext>
            </a:extLst>
          </p:cNvPr>
          <p:cNvCxnSpPr>
            <a:cxnSpLocks/>
          </p:cNvCxnSpPr>
          <p:nvPr/>
        </p:nvCxnSpPr>
        <p:spPr>
          <a:xfrm>
            <a:off x="7786913" y="2242456"/>
            <a:ext cx="0" cy="2351315"/>
          </a:xfrm>
          <a:prstGeom prst="line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C3C3D57-B9D6-4E5E-8D4B-CC8D80BA5FE6}"/>
              </a:ext>
            </a:extLst>
          </p:cNvPr>
          <p:cNvSpPr txBox="1"/>
          <p:nvPr/>
        </p:nvSpPr>
        <p:spPr>
          <a:xfrm>
            <a:off x="2057395" y="2554070"/>
            <a:ext cx="269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Roboto"/>
              </a:rPr>
              <a:t>Coronavírus</a:t>
            </a:r>
            <a:r>
              <a:rPr lang="pt-BR" dirty="0">
                <a:solidFill>
                  <a:srgbClr val="000000"/>
                </a:solidFill>
                <a:latin typeface="Roboto"/>
              </a:rPr>
              <a:t> -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Roboto"/>
              </a:rPr>
              <a:t>prevenção e cuidados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277924B-BEF4-4463-B5E9-01868539B7A1}"/>
              </a:ext>
            </a:extLst>
          </p:cNvPr>
          <p:cNvSpPr txBox="1"/>
          <p:nvPr/>
        </p:nvSpPr>
        <p:spPr>
          <a:xfrm>
            <a:off x="8166090" y="2665839"/>
            <a:ext cx="201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Roboto"/>
              </a:rPr>
              <a:t>Biblioteca online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B0D4337-5931-49F4-B890-AB37F4418DC2}"/>
              </a:ext>
            </a:extLst>
          </p:cNvPr>
          <p:cNvSpPr txBox="1"/>
          <p:nvPr/>
        </p:nvSpPr>
        <p:spPr>
          <a:xfrm>
            <a:off x="4994724" y="2651990"/>
            <a:ext cx="255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Roboto"/>
              </a:rPr>
              <a:t>Campus aberto indica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DAD97B0-E642-49CB-B4D7-4D8B53208A45}"/>
              </a:ext>
            </a:extLst>
          </p:cNvPr>
          <p:cNvSpPr txBox="1"/>
          <p:nvPr/>
        </p:nvSpPr>
        <p:spPr>
          <a:xfrm>
            <a:off x="5419259" y="3915620"/>
            <a:ext cx="169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0" dirty="0">
                <a:effectLst/>
                <a:latin typeface="Arial" panose="020B0604020202020204" pitchFamily="34" charset="0"/>
              </a:rPr>
              <a:t>Momento arte </a:t>
            </a:r>
            <a:endParaRPr lang="pt-BR" dirty="0"/>
          </a:p>
        </p:txBody>
      </p:sp>
      <p:pic>
        <p:nvPicPr>
          <p:cNvPr id="28" name="Google Shape;108;p16">
            <a:extLst>
              <a:ext uri="{FF2B5EF4-FFF2-40B4-BE49-F238E27FC236}">
                <a16:creationId xmlns:a16="http://schemas.microsoft.com/office/drawing/2014/main" id="{98E9B58C-7B1C-4C63-8CF9-0A0E91153EE1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C2C398F-2F58-4B62-AD74-319DE81835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30" name="Google Shape;107;p16">
            <a:extLst>
              <a:ext uri="{FF2B5EF4-FFF2-40B4-BE49-F238E27FC236}">
                <a16:creationId xmlns:a16="http://schemas.microsoft.com/office/drawing/2014/main" id="{FCFED7E1-2F03-4229-8CF4-DC258194231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2E998BD-8507-4689-ACED-5F1E1604F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71B47B5-72C7-4D95-9BA9-608B3F5729E3}"/>
              </a:ext>
            </a:extLst>
          </p:cNvPr>
          <p:cNvSpPr txBox="1"/>
          <p:nvPr/>
        </p:nvSpPr>
        <p:spPr>
          <a:xfrm>
            <a:off x="3468055" y="1846226"/>
            <a:ext cx="58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 EM TODAS AS EDIÇÕES DO EVENTO</a:t>
            </a:r>
          </a:p>
        </p:txBody>
      </p:sp>
    </p:spTree>
    <p:extLst>
      <p:ext uri="{BB962C8B-B14F-4D97-AF65-F5344CB8AC3E}">
        <p14:creationId xmlns:p14="http://schemas.microsoft.com/office/powerpoint/2010/main" val="348416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49A7E96-740F-4CFD-911A-AAAB2597F63E}"/>
              </a:ext>
            </a:extLst>
          </p:cNvPr>
          <p:cNvSpPr txBox="1"/>
          <p:nvPr/>
        </p:nvSpPr>
        <p:spPr>
          <a:xfrm>
            <a:off x="2670630" y="1027726"/>
            <a:ext cx="713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CORONAVÍRUS – Prevenção e cuidados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1A3142-54F1-4F62-9409-36F3A406D3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5" name="Google Shape;108;p16">
            <a:extLst>
              <a:ext uri="{FF2B5EF4-FFF2-40B4-BE49-F238E27FC236}">
                <a16:creationId xmlns:a16="http://schemas.microsoft.com/office/drawing/2014/main" id="{AB9E92AF-4333-44C3-82AF-8E843D7DAD04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2294B4-64DE-4D5C-B1FF-B46A1AEF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7" name="Google Shape;107;p16">
            <a:extLst>
              <a:ext uri="{FF2B5EF4-FFF2-40B4-BE49-F238E27FC236}">
                <a16:creationId xmlns:a16="http://schemas.microsoft.com/office/drawing/2014/main" id="{62E47344-69DA-40DE-AD21-3CF8FEBEE2B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371BB8-C499-4C12-8B3D-C68BD3C10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30" y="2160479"/>
            <a:ext cx="2271055" cy="127746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51A0E1-2E02-489B-A98C-A12DD630A8FE}"/>
              </a:ext>
            </a:extLst>
          </p:cNvPr>
          <p:cNvSpPr txBox="1"/>
          <p:nvPr/>
        </p:nvSpPr>
        <p:spPr>
          <a:xfrm>
            <a:off x="5283200" y="2378925"/>
            <a:ext cx="50177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11:30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10/08 e 17/08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Posts informativos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5DAE79-1066-40F7-87B7-36DD9C100A93}"/>
              </a:ext>
            </a:extLst>
          </p:cNvPr>
          <p:cNvSpPr txBox="1"/>
          <p:nvPr/>
        </p:nvSpPr>
        <p:spPr>
          <a:xfrm>
            <a:off x="4005943" y="319840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41F16CE-8542-4D66-9038-0A71B01590C4}"/>
              </a:ext>
            </a:extLst>
          </p:cNvPr>
          <p:cNvSpPr txBox="1"/>
          <p:nvPr/>
        </p:nvSpPr>
        <p:spPr>
          <a:xfrm>
            <a:off x="2282970" y="3409976"/>
            <a:ext cx="24777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https://www.nsctotal.com.br/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D95473-959A-43A3-943E-07C2D8075CE0}"/>
              </a:ext>
            </a:extLst>
          </p:cNvPr>
          <p:cNvSpPr txBox="1"/>
          <p:nvPr/>
        </p:nvSpPr>
        <p:spPr>
          <a:xfrm>
            <a:off x="2235966" y="5188578"/>
            <a:ext cx="260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http://www.blog.saude.gov.br/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4F0781-4A7E-4B11-8649-DA5DCE60D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30" y="3671586"/>
            <a:ext cx="2271055" cy="15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4C4C4F4-A074-4CE8-BE98-268521D3AE5B}"/>
              </a:ext>
            </a:extLst>
          </p:cNvPr>
          <p:cNvSpPr txBox="1"/>
          <p:nvPr/>
        </p:nvSpPr>
        <p:spPr>
          <a:xfrm>
            <a:off x="4122057" y="388648"/>
            <a:ext cx="3947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FA3A86-CC25-4B66-A9F7-92238AAD2217}"/>
              </a:ext>
            </a:extLst>
          </p:cNvPr>
          <p:cNvSpPr txBox="1"/>
          <p:nvPr/>
        </p:nvSpPr>
        <p:spPr>
          <a:xfrm>
            <a:off x="5500914" y="2387640"/>
            <a:ext cx="64443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18:00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14/08 e 21/08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Posts com indicações dos participantes, sobre filmes, livros e séries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8F35B9-9882-4033-95FA-80C3CCF34A10}"/>
              </a:ext>
            </a:extLst>
          </p:cNvPr>
          <p:cNvSpPr txBox="1"/>
          <p:nvPr/>
        </p:nvSpPr>
        <p:spPr>
          <a:xfrm>
            <a:off x="3766457" y="1096534"/>
            <a:ext cx="4659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CAMPUS ABERTO INDICA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76E548-320C-4DC1-A8A8-CDDAD4F28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28" y="3647342"/>
            <a:ext cx="2682240" cy="16764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E177D01-AE20-4B8D-B8A5-6311F4A4E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61" y="1804420"/>
            <a:ext cx="1824266" cy="162457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95FA8D-00A0-423F-9C27-6814B76B68B9}"/>
              </a:ext>
            </a:extLst>
          </p:cNvPr>
          <p:cNvSpPr txBox="1"/>
          <p:nvPr/>
        </p:nvSpPr>
        <p:spPr>
          <a:xfrm>
            <a:off x="2488382" y="3385732"/>
            <a:ext cx="23775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https://br.pinterest.com/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2DFB9-5B27-418B-9F7D-6D4408D1D388}"/>
              </a:ext>
            </a:extLst>
          </p:cNvPr>
          <p:cNvSpPr txBox="1"/>
          <p:nvPr/>
        </p:nvSpPr>
        <p:spPr>
          <a:xfrm>
            <a:off x="2336028" y="5323742"/>
            <a:ext cx="26822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https://www.vivadecora.com.br/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107;p16">
            <a:extLst>
              <a:ext uri="{FF2B5EF4-FFF2-40B4-BE49-F238E27FC236}">
                <a16:creationId xmlns:a16="http://schemas.microsoft.com/office/drawing/2014/main" id="{01D038EF-A875-4B04-B99A-65BD696AC70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E71935E-7B88-48C1-9BF0-BB00B7AA8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13" name="Google Shape;108;p16">
            <a:extLst>
              <a:ext uri="{FF2B5EF4-FFF2-40B4-BE49-F238E27FC236}">
                <a16:creationId xmlns:a16="http://schemas.microsoft.com/office/drawing/2014/main" id="{92349ABA-B2F1-4E5E-A09C-4D49D001124E}"/>
              </a:ext>
            </a:extLst>
          </p:cNvPr>
          <p:cNvPicPr preferRelativeResize="0"/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E48CBB0-0829-46F0-8038-0BC8DB70C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1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4C4C4F4-A074-4CE8-BE98-268521D3AE5B}"/>
              </a:ext>
            </a:extLst>
          </p:cNvPr>
          <p:cNvSpPr txBox="1"/>
          <p:nvPr/>
        </p:nvSpPr>
        <p:spPr>
          <a:xfrm>
            <a:off x="4122057" y="388648"/>
            <a:ext cx="3947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FA3A86-CC25-4B66-A9F7-92238AAD2217}"/>
              </a:ext>
            </a:extLst>
          </p:cNvPr>
          <p:cNvSpPr txBox="1"/>
          <p:nvPr/>
        </p:nvSpPr>
        <p:spPr>
          <a:xfrm>
            <a:off x="5500914" y="2231610"/>
            <a:ext cx="64443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11:30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15/08 e 22/08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Vídeo com contação de histórias para crianças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8F35B9-9882-4033-95FA-80C3CCF34A10}"/>
              </a:ext>
            </a:extLst>
          </p:cNvPr>
          <p:cNvSpPr txBox="1"/>
          <p:nvPr/>
        </p:nvSpPr>
        <p:spPr>
          <a:xfrm>
            <a:off x="4122057" y="1096534"/>
            <a:ext cx="3947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BIBLIOTECA ONLINE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8896F7-AF19-4505-AE0D-0D2BE376F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49" y="2231610"/>
            <a:ext cx="3237565" cy="216269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609F1E-D265-4ADB-93A6-5090CA9EC7F8}"/>
              </a:ext>
            </a:extLst>
          </p:cNvPr>
          <p:cNvSpPr txBox="1"/>
          <p:nvPr/>
        </p:nvSpPr>
        <p:spPr>
          <a:xfrm>
            <a:off x="2394856" y="4394303"/>
            <a:ext cx="24238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http://mspontocom.com.br/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B5BBAA-BC95-46C5-962A-EC36DD5F5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CC341E-F147-47A8-81EF-70E778C7B1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11" name="Google Shape;108;p16">
            <a:extLst>
              <a:ext uri="{FF2B5EF4-FFF2-40B4-BE49-F238E27FC236}">
                <a16:creationId xmlns:a16="http://schemas.microsoft.com/office/drawing/2014/main" id="{74BE146D-72DD-4DBE-BE4F-865DAF5FC8CF}"/>
              </a:ext>
            </a:extLst>
          </p:cNvPr>
          <p:cNvPicPr preferRelativeResize="0"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7;p16">
            <a:extLst>
              <a:ext uri="{FF2B5EF4-FFF2-40B4-BE49-F238E27FC236}">
                <a16:creationId xmlns:a16="http://schemas.microsoft.com/office/drawing/2014/main" id="{DCD5F2EA-E04D-44AC-896F-11966F0B4AD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74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4C4C4F4-A074-4CE8-BE98-268521D3AE5B}"/>
              </a:ext>
            </a:extLst>
          </p:cNvPr>
          <p:cNvSpPr txBox="1"/>
          <p:nvPr/>
        </p:nvSpPr>
        <p:spPr>
          <a:xfrm>
            <a:off x="4122057" y="388648"/>
            <a:ext cx="3947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FA3A86-CC25-4B66-A9F7-92238AAD2217}"/>
              </a:ext>
            </a:extLst>
          </p:cNvPr>
          <p:cNvSpPr txBox="1"/>
          <p:nvPr/>
        </p:nvSpPr>
        <p:spPr>
          <a:xfrm>
            <a:off x="4717145" y="2002972"/>
            <a:ext cx="7155542" cy="320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12:30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Todos os dias que tivermos publicações disponíveis dos artistas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Posts/vídeos com diversas formas de produção artística locais (Ouro preto e distritos)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8F35B9-9882-4033-95FA-80C3CCF34A10}"/>
              </a:ext>
            </a:extLst>
          </p:cNvPr>
          <p:cNvSpPr txBox="1"/>
          <p:nvPr/>
        </p:nvSpPr>
        <p:spPr>
          <a:xfrm>
            <a:off x="4495800" y="1084072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95FA8D-00A0-423F-9C27-6814B76B68B9}"/>
              </a:ext>
            </a:extLst>
          </p:cNvPr>
          <p:cNvSpPr txBox="1"/>
          <p:nvPr/>
        </p:nvSpPr>
        <p:spPr>
          <a:xfrm>
            <a:off x="1529440" y="4401752"/>
            <a:ext cx="2852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https://marianalopes.weebly.com/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F34E42-9C83-425E-9C46-15AEBDCE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90" y="2302716"/>
            <a:ext cx="3080710" cy="2082560"/>
          </a:xfrm>
          <a:prstGeom prst="rect">
            <a:avLst/>
          </a:prstGeom>
        </p:spPr>
      </p:pic>
      <p:pic>
        <p:nvPicPr>
          <p:cNvPr id="8" name="Google Shape;107;p16">
            <a:extLst>
              <a:ext uri="{FF2B5EF4-FFF2-40B4-BE49-F238E27FC236}">
                <a16:creationId xmlns:a16="http://schemas.microsoft.com/office/drawing/2014/main" id="{6184BA5B-32B6-4D8C-816D-618288D8A2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E4A4165-F6BB-4F2E-A2B7-8400E2712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F1853AB-88CD-4871-8B04-542F96286C1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12" name="Google Shape;108;p16">
            <a:extLst>
              <a:ext uri="{FF2B5EF4-FFF2-40B4-BE49-F238E27FC236}">
                <a16:creationId xmlns:a16="http://schemas.microsoft.com/office/drawing/2014/main" id="{2B0217C8-E464-46B4-B6B4-ECE85D4D018E}"/>
              </a:ext>
            </a:extLst>
          </p:cNvPr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3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2E7EC71-8E60-44E0-AA15-3CE0022E9122}"/>
              </a:ext>
            </a:extLst>
          </p:cNvPr>
          <p:cNvSpPr/>
          <p:nvPr/>
        </p:nvSpPr>
        <p:spPr>
          <a:xfrm>
            <a:off x="2823022" y="264316"/>
            <a:ext cx="7170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 DE AGOSTO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863CFEB-46F2-4131-9ABE-F004DF79E413}"/>
              </a:ext>
            </a:extLst>
          </p:cNvPr>
          <p:cNvCxnSpPr/>
          <p:nvPr/>
        </p:nvCxnSpPr>
        <p:spPr>
          <a:xfrm>
            <a:off x="2104568" y="4013200"/>
            <a:ext cx="8403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68D5C94-193D-4EC1-8755-182B1FCDE774}"/>
              </a:ext>
            </a:extLst>
          </p:cNvPr>
          <p:cNvCxnSpPr/>
          <p:nvPr/>
        </p:nvCxnSpPr>
        <p:spPr>
          <a:xfrm>
            <a:off x="2104567" y="2852056"/>
            <a:ext cx="8403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CD257FF-1DCB-4D8C-BA4B-D935B8366E3B}"/>
              </a:ext>
            </a:extLst>
          </p:cNvPr>
          <p:cNvCxnSpPr>
            <a:cxnSpLocks/>
          </p:cNvCxnSpPr>
          <p:nvPr/>
        </p:nvCxnSpPr>
        <p:spPr>
          <a:xfrm>
            <a:off x="4804227" y="2844800"/>
            <a:ext cx="0" cy="1168400"/>
          </a:xfrm>
          <a:prstGeom prst="line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C23ACA8-EC3D-4CA1-98E6-5BFA8077C60F}"/>
              </a:ext>
            </a:extLst>
          </p:cNvPr>
          <p:cNvCxnSpPr>
            <a:cxnSpLocks/>
          </p:cNvCxnSpPr>
          <p:nvPr/>
        </p:nvCxnSpPr>
        <p:spPr>
          <a:xfrm>
            <a:off x="7844971" y="2844800"/>
            <a:ext cx="0" cy="1168400"/>
          </a:xfrm>
          <a:prstGeom prst="line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05B279A-169E-4E70-90F4-617E296C07DE}"/>
              </a:ext>
            </a:extLst>
          </p:cNvPr>
          <p:cNvSpPr txBox="1"/>
          <p:nvPr/>
        </p:nvSpPr>
        <p:spPr>
          <a:xfrm>
            <a:off x="2104566" y="3276991"/>
            <a:ext cx="269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Musculação para idosos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1F19657-DCD5-464B-AA28-DFDBB42971D9}"/>
              </a:ext>
            </a:extLst>
          </p:cNvPr>
          <p:cNvSpPr txBox="1"/>
          <p:nvPr/>
        </p:nvSpPr>
        <p:spPr>
          <a:xfrm>
            <a:off x="8701301" y="3294537"/>
            <a:ext cx="143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Roboto"/>
              </a:rPr>
              <a:t>Ergonomia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BBAED2C-3208-4AE3-A86C-B678854437DB}"/>
              </a:ext>
            </a:extLst>
          </p:cNvPr>
          <p:cNvSpPr txBox="1"/>
          <p:nvPr/>
        </p:nvSpPr>
        <p:spPr>
          <a:xfrm>
            <a:off x="5286823" y="3273362"/>
            <a:ext cx="224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Roboto"/>
              </a:rPr>
              <a:t>Direitos trabalhistas</a:t>
            </a:r>
            <a:endParaRPr lang="pt-BR" dirty="0"/>
          </a:p>
        </p:txBody>
      </p:sp>
      <p:pic>
        <p:nvPicPr>
          <p:cNvPr id="28" name="Google Shape;108;p16">
            <a:extLst>
              <a:ext uri="{FF2B5EF4-FFF2-40B4-BE49-F238E27FC236}">
                <a16:creationId xmlns:a16="http://schemas.microsoft.com/office/drawing/2014/main" id="{98E9B58C-7B1C-4C63-8CF9-0A0E91153EE1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C2C398F-2F58-4B62-AD74-319DE81835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pic>
        <p:nvPicPr>
          <p:cNvPr id="30" name="Google Shape;107;p16">
            <a:extLst>
              <a:ext uri="{FF2B5EF4-FFF2-40B4-BE49-F238E27FC236}">
                <a16:creationId xmlns:a16="http://schemas.microsoft.com/office/drawing/2014/main" id="{FCFED7E1-2F03-4229-8CF4-DC258194231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2E998BD-8507-4689-ACED-5F1E1604F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11E0A952-B1D5-4308-9EF5-7795F9D687DD}"/>
              </a:ext>
            </a:extLst>
          </p:cNvPr>
          <p:cNvSpPr txBox="1"/>
          <p:nvPr/>
        </p:nvSpPr>
        <p:spPr>
          <a:xfrm>
            <a:off x="4223652" y="2462914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ESPECIFICAS DO MÊS DE AGOSTO</a:t>
            </a:r>
          </a:p>
        </p:txBody>
      </p:sp>
    </p:spTree>
    <p:extLst>
      <p:ext uri="{BB962C8B-B14F-4D97-AF65-F5344CB8AC3E}">
        <p14:creationId xmlns:p14="http://schemas.microsoft.com/office/powerpoint/2010/main" val="336457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5186476-3B2C-4F69-831D-A687F80CA831}"/>
              </a:ext>
            </a:extLst>
          </p:cNvPr>
          <p:cNvSpPr txBox="1"/>
          <p:nvPr/>
        </p:nvSpPr>
        <p:spPr>
          <a:xfrm>
            <a:off x="1691307" y="2090172"/>
            <a:ext cx="88093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Produzir o Campus Aberto mesmo durante a pandemia.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quatro edições, sendo elas nos meses de agosto, setembro, outubro e novembro.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Fazer um evento totalmente online através do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abrangendo outros projetos de extensão da UFOP.</a:t>
            </a:r>
          </a:p>
        </p:txBody>
      </p:sp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3666907" y="422768"/>
            <a:ext cx="485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ATUAL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A76B810-7E35-42BC-B88B-19486975A1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8270F0-1140-4314-9F98-0CF3DF3C3418}"/>
              </a:ext>
            </a:extLst>
          </p:cNvPr>
          <p:cNvSpPr txBox="1"/>
          <p:nvPr/>
        </p:nvSpPr>
        <p:spPr>
          <a:xfrm>
            <a:off x="5268686" y="2327640"/>
            <a:ext cx="660037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11:30 á 12:30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10/08 e 17/08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Vídeo no IGTV – Parceria com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Fitiness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Pró</a:t>
            </a:r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40BC72-C610-4784-B21C-4D94F2F9F391}"/>
              </a:ext>
            </a:extLst>
          </p:cNvPr>
          <p:cNvSpPr txBox="1"/>
          <p:nvPr/>
        </p:nvSpPr>
        <p:spPr>
          <a:xfrm>
            <a:off x="4103914" y="388648"/>
            <a:ext cx="3984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26B549-253C-4D5E-AE09-451209231AEA}"/>
              </a:ext>
            </a:extLst>
          </p:cNvPr>
          <p:cNvSpPr txBox="1"/>
          <p:nvPr/>
        </p:nvSpPr>
        <p:spPr>
          <a:xfrm>
            <a:off x="3356428" y="1096534"/>
            <a:ext cx="5479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MUSCULAÇÃO PARA IDOSOS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7DCE862-0980-4BEA-9423-183CE4EA7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9" y="3467701"/>
            <a:ext cx="3975554" cy="19176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4765E13-ED0D-4008-9415-F9F1F298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52" y="1542352"/>
            <a:ext cx="1847947" cy="184794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54B44-A9DB-40CC-B32D-7035955DBF1D}"/>
              </a:ext>
            </a:extLst>
          </p:cNvPr>
          <p:cNvSpPr txBox="1"/>
          <p:nvPr/>
        </p:nvSpPr>
        <p:spPr>
          <a:xfrm>
            <a:off x="1848253" y="3167390"/>
            <a:ext cx="22787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https://pt.vecteezy.com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30D7A6-EFF0-4431-92FD-05D21A6B520F}"/>
              </a:ext>
            </a:extLst>
          </p:cNvPr>
          <p:cNvSpPr txBox="1"/>
          <p:nvPr/>
        </p:nvSpPr>
        <p:spPr>
          <a:xfrm>
            <a:off x="999849" y="5385322"/>
            <a:ext cx="16691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https://ufop.br/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6EF33F5C-6152-48F5-ADC1-169AC85B1346}"/>
              </a:ext>
            </a:extLst>
          </p:cNvPr>
          <p:cNvPicPr preferRelativeResize="0"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6E4131C-8F27-45D5-A60A-51D8246E5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Google Shape;107;p16">
            <a:extLst>
              <a:ext uri="{FF2B5EF4-FFF2-40B4-BE49-F238E27FC236}">
                <a16:creationId xmlns:a16="http://schemas.microsoft.com/office/drawing/2014/main" id="{FEDF475B-2429-48B0-9ADB-3FE13773104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9A8557F-D3FE-4477-9631-B91DCCC36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1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4ECD19-EACB-488E-8291-474337150FA1}"/>
              </a:ext>
            </a:extLst>
          </p:cNvPr>
          <p:cNvSpPr txBox="1"/>
          <p:nvPr/>
        </p:nvSpPr>
        <p:spPr>
          <a:xfrm>
            <a:off x="4027714" y="330591"/>
            <a:ext cx="4136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D317EB-FD2B-47EF-AC3A-5D4B26834F08}"/>
              </a:ext>
            </a:extLst>
          </p:cNvPr>
          <p:cNvSpPr txBox="1"/>
          <p:nvPr/>
        </p:nvSpPr>
        <p:spPr>
          <a:xfrm>
            <a:off x="4822370" y="1046440"/>
            <a:ext cx="2547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574594-F931-4574-A8B7-3E7AB4DEE417}"/>
              </a:ext>
            </a:extLst>
          </p:cNvPr>
          <p:cNvSpPr txBox="1"/>
          <p:nvPr/>
        </p:nvSpPr>
        <p:spPr>
          <a:xfrm>
            <a:off x="6096000" y="2256038"/>
            <a:ext cx="4586515" cy="257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11:30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11/08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Vídeo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237CA2C-0FEF-41C7-AC1D-A5E13E64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99" y="2256038"/>
            <a:ext cx="3816179" cy="17224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3098B4-5FAA-4005-B82F-C5F5C87ED192}"/>
              </a:ext>
            </a:extLst>
          </p:cNvPr>
          <p:cNvSpPr txBox="1"/>
          <p:nvPr/>
        </p:nvSpPr>
        <p:spPr>
          <a:xfrm>
            <a:off x="1679099" y="3716866"/>
            <a:ext cx="2253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100" dirty="0">
                <a:solidFill>
                  <a:srgbClr val="FB4AB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http://www.unesc.net/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108;p16">
            <a:extLst>
              <a:ext uri="{FF2B5EF4-FFF2-40B4-BE49-F238E27FC236}">
                <a16:creationId xmlns:a16="http://schemas.microsoft.com/office/drawing/2014/main" id="{D1F870D5-FA3D-4809-939A-FC9D90DCAEC6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A6405D-ECF8-48D6-9512-6AD4214D8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0" name="Google Shape;107;p16">
            <a:extLst>
              <a:ext uri="{FF2B5EF4-FFF2-40B4-BE49-F238E27FC236}">
                <a16:creationId xmlns:a16="http://schemas.microsoft.com/office/drawing/2014/main" id="{AF077D2B-56B4-4E8B-BD7D-52E77D96D3B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0E1C0FA-B2FB-45B6-977B-0CDD07A86BC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43A3F-D40C-444B-A867-B725784FB6AA}"/>
              </a:ext>
            </a:extLst>
          </p:cNvPr>
          <p:cNvSpPr txBox="1"/>
          <p:nvPr/>
        </p:nvSpPr>
        <p:spPr>
          <a:xfrm>
            <a:off x="4042228" y="446705"/>
            <a:ext cx="4107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92F34F-6400-49C0-9745-BDC973FDD49D}"/>
              </a:ext>
            </a:extLst>
          </p:cNvPr>
          <p:cNvSpPr txBox="1"/>
          <p:nvPr/>
        </p:nvSpPr>
        <p:spPr>
          <a:xfrm>
            <a:off x="3715656" y="1154591"/>
            <a:ext cx="4760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DIREITOS TRABALHISTAS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752648-51B2-4826-B791-D94170DBD95B}"/>
              </a:ext>
            </a:extLst>
          </p:cNvPr>
          <p:cNvSpPr txBox="1"/>
          <p:nvPr/>
        </p:nvSpPr>
        <p:spPr>
          <a:xfrm>
            <a:off x="4963885" y="2385697"/>
            <a:ext cx="70249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11:30 á 12:30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Datas de publicação: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18/08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Vídeo no IGTV – Grupo de estudos em direito do trabalho UFOP</a:t>
            </a: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050EE01-EFC3-4828-AC15-9F8DFCA55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6" y="2263242"/>
            <a:ext cx="2730273" cy="2534715"/>
          </a:xfrm>
          <a:prstGeom prst="rect">
            <a:avLst/>
          </a:prstGeom>
        </p:spPr>
      </p:pic>
      <p:pic>
        <p:nvPicPr>
          <p:cNvPr id="6" name="Google Shape;108;p16">
            <a:extLst>
              <a:ext uri="{FF2B5EF4-FFF2-40B4-BE49-F238E27FC236}">
                <a16:creationId xmlns:a16="http://schemas.microsoft.com/office/drawing/2014/main" id="{C7AE629D-335C-4202-9C32-EFD8294D4520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26B0E1-C6BF-409C-97E4-F154BD02C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0" name="Google Shape;107;p16">
            <a:extLst>
              <a:ext uri="{FF2B5EF4-FFF2-40B4-BE49-F238E27FC236}">
                <a16:creationId xmlns:a16="http://schemas.microsoft.com/office/drawing/2014/main" id="{6FAED792-CEA1-41A4-9440-AC12E855CF2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47B9314-BFDD-42D3-BD66-7D2660175F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43A3F-D40C-444B-A867-B725784FB6AA}"/>
              </a:ext>
            </a:extLst>
          </p:cNvPr>
          <p:cNvSpPr txBox="1"/>
          <p:nvPr/>
        </p:nvSpPr>
        <p:spPr>
          <a:xfrm>
            <a:off x="4278085" y="446705"/>
            <a:ext cx="3635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92F34F-6400-49C0-9745-BDC973FDD49D}"/>
              </a:ext>
            </a:extLst>
          </p:cNvPr>
          <p:cNvSpPr txBox="1"/>
          <p:nvPr/>
        </p:nvSpPr>
        <p:spPr>
          <a:xfrm>
            <a:off x="500249" y="1814244"/>
            <a:ext cx="71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CC2741-E809-40FA-9377-E4EDF903E54D}"/>
              </a:ext>
            </a:extLst>
          </p:cNvPr>
          <p:cNvSpPr txBox="1"/>
          <p:nvPr/>
        </p:nvSpPr>
        <p:spPr>
          <a:xfrm>
            <a:off x="1257561" y="1377417"/>
            <a:ext cx="143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FFDAFE-2276-4026-8574-6EEE04986130}"/>
              </a:ext>
            </a:extLst>
          </p:cNvPr>
          <p:cNvSpPr txBox="1"/>
          <p:nvPr/>
        </p:nvSpPr>
        <p:spPr>
          <a:xfrm>
            <a:off x="3049245" y="1829633"/>
            <a:ext cx="76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10/08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137A1A-9851-463F-B4F7-98EE96092CB4}"/>
              </a:ext>
            </a:extLst>
          </p:cNvPr>
          <p:cNvSpPr txBox="1"/>
          <p:nvPr/>
        </p:nvSpPr>
        <p:spPr>
          <a:xfrm>
            <a:off x="4629795" y="1837004"/>
            <a:ext cx="91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11/08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859FAF-B19E-4CD6-9120-FB0FE602CA9D}"/>
              </a:ext>
            </a:extLst>
          </p:cNvPr>
          <p:cNvSpPr txBox="1"/>
          <p:nvPr/>
        </p:nvSpPr>
        <p:spPr>
          <a:xfrm>
            <a:off x="6070409" y="1837365"/>
            <a:ext cx="79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12/08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914169-C30F-41E3-BD57-99C341B102BB}"/>
              </a:ext>
            </a:extLst>
          </p:cNvPr>
          <p:cNvSpPr txBox="1"/>
          <p:nvPr/>
        </p:nvSpPr>
        <p:spPr>
          <a:xfrm>
            <a:off x="7388393" y="1851518"/>
            <a:ext cx="812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13/08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DC40E8-DA2B-4467-B127-5EA80774ACEB}"/>
              </a:ext>
            </a:extLst>
          </p:cNvPr>
          <p:cNvSpPr txBox="1"/>
          <p:nvPr/>
        </p:nvSpPr>
        <p:spPr>
          <a:xfrm>
            <a:off x="8962160" y="1851518"/>
            <a:ext cx="812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14/08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58757C-7B55-4E70-87DE-5C6D1B1CD9AA}"/>
              </a:ext>
            </a:extLst>
          </p:cNvPr>
          <p:cNvSpPr txBox="1"/>
          <p:nvPr/>
        </p:nvSpPr>
        <p:spPr>
          <a:xfrm>
            <a:off x="10724485" y="1838087"/>
            <a:ext cx="754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15/08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56A7544-7D90-4731-A87B-BC2F745289FA}"/>
              </a:ext>
            </a:extLst>
          </p:cNvPr>
          <p:cNvCxnSpPr>
            <a:cxnSpLocks/>
          </p:cNvCxnSpPr>
          <p:nvPr/>
        </p:nvCxnSpPr>
        <p:spPr>
          <a:xfrm flipH="1">
            <a:off x="1219519" y="1300505"/>
            <a:ext cx="15923" cy="388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E516F88-4E38-4908-BEB2-EE117CE68480}"/>
              </a:ext>
            </a:extLst>
          </p:cNvPr>
          <p:cNvCxnSpPr>
            <a:cxnSpLocks/>
          </p:cNvCxnSpPr>
          <p:nvPr/>
        </p:nvCxnSpPr>
        <p:spPr>
          <a:xfrm>
            <a:off x="2613275" y="1300505"/>
            <a:ext cx="0" cy="388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9E97D7C-45BE-413B-96FF-DF3CE280AD5C}"/>
              </a:ext>
            </a:extLst>
          </p:cNvPr>
          <p:cNvCxnSpPr>
            <a:cxnSpLocks/>
          </p:cNvCxnSpPr>
          <p:nvPr/>
        </p:nvCxnSpPr>
        <p:spPr>
          <a:xfrm>
            <a:off x="432540" y="2214354"/>
            <a:ext cx="11428368" cy="6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9E48D83-F747-4CB4-9AE5-FD54327007D9}"/>
              </a:ext>
            </a:extLst>
          </p:cNvPr>
          <p:cNvCxnSpPr>
            <a:cxnSpLocks/>
          </p:cNvCxnSpPr>
          <p:nvPr/>
        </p:nvCxnSpPr>
        <p:spPr>
          <a:xfrm>
            <a:off x="432539" y="1795592"/>
            <a:ext cx="11428369" cy="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500667D-9A25-4151-A170-1EAF9F170784}"/>
              </a:ext>
            </a:extLst>
          </p:cNvPr>
          <p:cNvSpPr txBox="1"/>
          <p:nvPr/>
        </p:nvSpPr>
        <p:spPr>
          <a:xfrm>
            <a:off x="2621290" y="2244897"/>
            <a:ext cx="1746853" cy="83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CORONAVÍRUS: Prevenção e cuidados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DE7E9DF-0D23-47F5-8439-DF8CE294DDA9}"/>
              </a:ext>
            </a:extLst>
          </p:cNvPr>
          <p:cNvSpPr txBox="1"/>
          <p:nvPr/>
        </p:nvSpPr>
        <p:spPr>
          <a:xfrm>
            <a:off x="8460502" y="4639006"/>
            <a:ext cx="1952179" cy="606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CAMPUS ABERTO INDICA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CAFFA84-B3EC-4160-87EE-DB77763F6CEF}"/>
              </a:ext>
            </a:extLst>
          </p:cNvPr>
          <p:cNvSpPr txBox="1"/>
          <p:nvPr/>
        </p:nvSpPr>
        <p:spPr>
          <a:xfrm>
            <a:off x="10347772" y="2393710"/>
            <a:ext cx="1629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BIBLIOTECA ONLINE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0FF75B0-F3BA-4F43-B47F-2208068E77E6}"/>
              </a:ext>
            </a:extLst>
          </p:cNvPr>
          <p:cNvSpPr txBox="1"/>
          <p:nvPr/>
        </p:nvSpPr>
        <p:spPr>
          <a:xfrm>
            <a:off x="2724802" y="3953459"/>
            <a:ext cx="1446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E2F54C4-56CF-456A-B0C9-8D45ED88E7E4}"/>
              </a:ext>
            </a:extLst>
          </p:cNvPr>
          <p:cNvSpPr txBox="1"/>
          <p:nvPr/>
        </p:nvSpPr>
        <p:spPr>
          <a:xfrm>
            <a:off x="2627993" y="3217574"/>
            <a:ext cx="1936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MUSCULAÇÃO PARA IDOSOS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195240D-988C-4937-B531-87B6F1D81709}"/>
              </a:ext>
            </a:extLst>
          </p:cNvPr>
          <p:cNvSpPr txBox="1"/>
          <p:nvPr/>
        </p:nvSpPr>
        <p:spPr>
          <a:xfrm>
            <a:off x="4297950" y="2497762"/>
            <a:ext cx="1450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5E17D99-AA6F-421C-9F00-2C8CC669236C}"/>
              </a:ext>
            </a:extLst>
          </p:cNvPr>
          <p:cNvSpPr txBox="1"/>
          <p:nvPr/>
        </p:nvSpPr>
        <p:spPr>
          <a:xfrm>
            <a:off x="1489592" y="2515044"/>
            <a:ext cx="83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11:30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D3C9912B-FB97-411F-9AAB-7789B3780F57}"/>
              </a:ext>
            </a:extLst>
          </p:cNvPr>
          <p:cNvCxnSpPr>
            <a:cxnSpLocks/>
          </p:cNvCxnSpPr>
          <p:nvPr/>
        </p:nvCxnSpPr>
        <p:spPr>
          <a:xfrm>
            <a:off x="1235441" y="3084341"/>
            <a:ext cx="1062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2EFD912B-5073-4CFB-B6C1-9B8A90540790}"/>
              </a:ext>
            </a:extLst>
          </p:cNvPr>
          <p:cNvCxnSpPr>
            <a:cxnSpLocks/>
          </p:cNvCxnSpPr>
          <p:nvPr/>
        </p:nvCxnSpPr>
        <p:spPr>
          <a:xfrm>
            <a:off x="1235441" y="3861674"/>
            <a:ext cx="1062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AB7181F-70CC-4D2B-9162-8E2646B020B8}"/>
              </a:ext>
            </a:extLst>
          </p:cNvPr>
          <p:cNvCxnSpPr>
            <a:cxnSpLocks/>
          </p:cNvCxnSpPr>
          <p:nvPr/>
        </p:nvCxnSpPr>
        <p:spPr>
          <a:xfrm>
            <a:off x="1235441" y="4568291"/>
            <a:ext cx="1062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0F16EF1-6685-4AC9-BF4B-B8C8329BDC6E}"/>
              </a:ext>
            </a:extLst>
          </p:cNvPr>
          <p:cNvSpPr txBox="1"/>
          <p:nvPr/>
        </p:nvSpPr>
        <p:spPr>
          <a:xfrm>
            <a:off x="1202221" y="3338531"/>
            <a:ext cx="155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11:30- 12:30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74B59A7-DBB4-4610-BAE2-DD237BBD1231}"/>
              </a:ext>
            </a:extLst>
          </p:cNvPr>
          <p:cNvCxnSpPr>
            <a:cxnSpLocks/>
          </p:cNvCxnSpPr>
          <p:nvPr/>
        </p:nvCxnSpPr>
        <p:spPr>
          <a:xfrm>
            <a:off x="4260522" y="1795592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20CC266-8A57-4D7C-8E02-BAE86D51B94B}"/>
              </a:ext>
            </a:extLst>
          </p:cNvPr>
          <p:cNvCxnSpPr>
            <a:cxnSpLocks/>
          </p:cNvCxnSpPr>
          <p:nvPr/>
        </p:nvCxnSpPr>
        <p:spPr>
          <a:xfrm>
            <a:off x="10334080" y="1806240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B9085D5-8F21-4C17-A18E-53FEFC54B4DD}"/>
              </a:ext>
            </a:extLst>
          </p:cNvPr>
          <p:cNvSpPr txBox="1"/>
          <p:nvPr/>
        </p:nvSpPr>
        <p:spPr>
          <a:xfrm>
            <a:off x="4379982" y="3924190"/>
            <a:ext cx="1278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CF83D80-3684-433F-A3D4-772F027EEFA5}"/>
              </a:ext>
            </a:extLst>
          </p:cNvPr>
          <p:cNvSpPr txBox="1"/>
          <p:nvPr/>
        </p:nvSpPr>
        <p:spPr>
          <a:xfrm>
            <a:off x="1512215" y="4076208"/>
            <a:ext cx="78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EF6043E-291A-4691-9533-DCED9ED3879C}"/>
              </a:ext>
            </a:extLst>
          </p:cNvPr>
          <p:cNvSpPr txBox="1"/>
          <p:nvPr/>
        </p:nvSpPr>
        <p:spPr>
          <a:xfrm>
            <a:off x="7228143" y="3953459"/>
            <a:ext cx="1292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CE821F0-3903-4D33-A97D-69D94D6CD219}"/>
              </a:ext>
            </a:extLst>
          </p:cNvPr>
          <p:cNvSpPr txBox="1"/>
          <p:nvPr/>
        </p:nvSpPr>
        <p:spPr>
          <a:xfrm>
            <a:off x="5846736" y="3945850"/>
            <a:ext cx="1293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16D7B55-E30A-42B0-A181-B6A4979136DB}"/>
              </a:ext>
            </a:extLst>
          </p:cNvPr>
          <p:cNvSpPr txBox="1"/>
          <p:nvPr/>
        </p:nvSpPr>
        <p:spPr>
          <a:xfrm>
            <a:off x="10539172" y="3938903"/>
            <a:ext cx="1246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64BFADD-E8E1-4922-86B8-DFC717CBEE76}"/>
              </a:ext>
            </a:extLst>
          </p:cNvPr>
          <p:cNvSpPr txBox="1"/>
          <p:nvPr/>
        </p:nvSpPr>
        <p:spPr>
          <a:xfrm>
            <a:off x="8758612" y="3941667"/>
            <a:ext cx="1417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B85B96C9-F28B-4AD5-BDF5-EB717BB4A816}"/>
              </a:ext>
            </a:extLst>
          </p:cNvPr>
          <p:cNvCxnSpPr>
            <a:cxnSpLocks/>
          </p:cNvCxnSpPr>
          <p:nvPr/>
        </p:nvCxnSpPr>
        <p:spPr>
          <a:xfrm>
            <a:off x="5765385" y="1801352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C1E6227E-4D81-4740-9DF7-57C034407FB5}"/>
              </a:ext>
            </a:extLst>
          </p:cNvPr>
          <p:cNvCxnSpPr>
            <a:cxnSpLocks/>
          </p:cNvCxnSpPr>
          <p:nvPr/>
        </p:nvCxnSpPr>
        <p:spPr>
          <a:xfrm>
            <a:off x="7083477" y="1809427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BA34130A-641B-496E-9C6C-305B5EC96285}"/>
              </a:ext>
            </a:extLst>
          </p:cNvPr>
          <p:cNvCxnSpPr>
            <a:cxnSpLocks/>
          </p:cNvCxnSpPr>
          <p:nvPr/>
        </p:nvCxnSpPr>
        <p:spPr>
          <a:xfrm>
            <a:off x="8447821" y="1795592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7E34AF3-A9EB-4C26-B126-E10CDCABF072}"/>
              </a:ext>
            </a:extLst>
          </p:cNvPr>
          <p:cNvSpPr txBox="1"/>
          <p:nvPr/>
        </p:nvSpPr>
        <p:spPr>
          <a:xfrm>
            <a:off x="1486459" y="4660073"/>
            <a:ext cx="827121" cy="37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18:00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D8AABBD-C159-4887-86C2-A795F3694613}"/>
              </a:ext>
            </a:extLst>
          </p:cNvPr>
          <p:cNvCxnSpPr>
            <a:cxnSpLocks/>
          </p:cNvCxnSpPr>
          <p:nvPr/>
        </p:nvCxnSpPr>
        <p:spPr>
          <a:xfrm>
            <a:off x="1202221" y="5210045"/>
            <a:ext cx="10658687" cy="14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65308AA8-B2B4-4047-8F99-283B8B52E3B2}"/>
              </a:ext>
            </a:extLst>
          </p:cNvPr>
          <p:cNvCxnSpPr>
            <a:cxnSpLocks/>
          </p:cNvCxnSpPr>
          <p:nvPr/>
        </p:nvCxnSpPr>
        <p:spPr>
          <a:xfrm flipH="1">
            <a:off x="11860305" y="1790995"/>
            <a:ext cx="604" cy="3454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79CE3E4F-036E-47AB-8887-365F8810DB15}"/>
              </a:ext>
            </a:extLst>
          </p:cNvPr>
          <p:cNvCxnSpPr/>
          <p:nvPr/>
        </p:nvCxnSpPr>
        <p:spPr>
          <a:xfrm>
            <a:off x="1235441" y="1814244"/>
            <a:ext cx="1377834" cy="39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oogle Shape;108;p16">
            <a:extLst>
              <a:ext uri="{FF2B5EF4-FFF2-40B4-BE49-F238E27FC236}">
                <a16:creationId xmlns:a16="http://schemas.microsoft.com/office/drawing/2014/main" id="{18AE1CD5-9111-4F14-9557-D0C5994442E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805E7A75-5E46-40D2-940B-966E6E3D4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45" name="Google Shape;107;p16">
            <a:extLst>
              <a:ext uri="{FF2B5EF4-FFF2-40B4-BE49-F238E27FC236}">
                <a16:creationId xmlns:a16="http://schemas.microsoft.com/office/drawing/2014/main" id="{FDCB995D-6C7E-47E9-A3F4-1856004F151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B5FF389E-4714-4D8C-A617-5299970EE39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99268" cy="12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43A3F-D40C-444B-A867-B725784FB6AA}"/>
              </a:ext>
            </a:extLst>
          </p:cNvPr>
          <p:cNvSpPr txBox="1"/>
          <p:nvPr/>
        </p:nvSpPr>
        <p:spPr>
          <a:xfrm>
            <a:off x="4278085" y="446705"/>
            <a:ext cx="3635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92F34F-6400-49C0-9745-BDC973FDD49D}"/>
              </a:ext>
            </a:extLst>
          </p:cNvPr>
          <p:cNvSpPr txBox="1"/>
          <p:nvPr/>
        </p:nvSpPr>
        <p:spPr>
          <a:xfrm>
            <a:off x="500249" y="1814244"/>
            <a:ext cx="71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CC2741-E809-40FA-9377-E4EDF903E54D}"/>
              </a:ext>
            </a:extLst>
          </p:cNvPr>
          <p:cNvSpPr txBox="1"/>
          <p:nvPr/>
        </p:nvSpPr>
        <p:spPr>
          <a:xfrm>
            <a:off x="1257561" y="1377417"/>
            <a:ext cx="143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HORÁRIO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137A1A-9851-463F-B4F7-98EE96092CB4}"/>
              </a:ext>
            </a:extLst>
          </p:cNvPr>
          <p:cNvSpPr txBox="1"/>
          <p:nvPr/>
        </p:nvSpPr>
        <p:spPr>
          <a:xfrm>
            <a:off x="4605136" y="1861510"/>
            <a:ext cx="91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18/08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859FAF-B19E-4CD6-9120-FB0FE602CA9D}"/>
              </a:ext>
            </a:extLst>
          </p:cNvPr>
          <p:cNvSpPr txBox="1"/>
          <p:nvPr/>
        </p:nvSpPr>
        <p:spPr>
          <a:xfrm>
            <a:off x="6070409" y="1837365"/>
            <a:ext cx="79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19/08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914169-C30F-41E3-BD57-99C341B102BB}"/>
              </a:ext>
            </a:extLst>
          </p:cNvPr>
          <p:cNvSpPr txBox="1"/>
          <p:nvPr/>
        </p:nvSpPr>
        <p:spPr>
          <a:xfrm>
            <a:off x="7388393" y="1851518"/>
            <a:ext cx="812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/08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DC40E8-DA2B-4467-B127-5EA80774ACEB}"/>
              </a:ext>
            </a:extLst>
          </p:cNvPr>
          <p:cNvSpPr txBox="1"/>
          <p:nvPr/>
        </p:nvSpPr>
        <p:spPr>
          <a:xfrm>
            <a:off x="8962160" y="1851518"/>
            <a:ext cx="812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/08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58757C-7B55-4E70-87DE-5C6D1B1CD9AA}"/>
              </a:ext>
            </a:extLst>
          </p:cNvPr>
          <p:cNvSpPr txBox="1"/>
          <p:nvPr/>
        </p:nvSpPr>
        <p:spPr>
          <a:xfrm>
            <a:off x="10724485" y="1838087"/>
            <a:ext cx="754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/08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8104078-9853-46E4-9D56-009659E20D34}"/>
              </a:ext>
            </a:extLst>
          </p:cNvPr>
          <p:cNvSpPr txBox="1"/>
          <p:nvPr/>
        </p:nvSpPr>
        <p:spPr>
          <a:xfrm>
            <a:off x="3041643" y="1851518"/>
            <a:ext cx="812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17/08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56A7544-7D90-4731-A87B-BC2F745289FA}"/>
              </a:ext>
            </a:extLst>
          </p:cNvPr>
          <p:cNvCxnSpPr>
            <a:cxnSpLocks/>
          </p:cNvCxnSpPr>
          <p:nvPr/>
        </p:nvCxnSpPr>
        <p:spPr>
          <a:xfrm flipH="1">
            <a:off x="1218747" y="1300504"/>
            <a:ext cx="15923" cy="388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E516F88-4E38-4908-BEB2-EE117CE68480}"/>
              </a:ext>
            </a:extLst>
          </p:cNvPr>
          <p:cNvCxnSpPr>
            <a:cxnSpLocks/>
          </p:cNvCxnSpPr>
          <p:nvPr/>
        </p:nvCxnSpPr>
        <p:spPr>
          <a:xfrm>
            <a:off x="2613275" y="1300505"/>
            <a:ext cx="0" cy="388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9E97D7C-45BE-413B-96FF-DF3CE280AD5C}"/>
              </a:ext>
            </a:extLst>
          </p:cNvPr>
          <p:cNvCxnSpPr>
            <a:cxnSpLocks/>
          </p:cNvCxnSpPr>
          <p:nvPr/>
        </p:nvCxnSpPr>
        <p:spPr>
          <a:xfrm>
            <a:off x="432540" y="2214354"/>
            <a:ext cx="11428368" cy="6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9E48D83-F747-4CB4-9AE5-FD54327007D9}"/>
              </a:ext>
            </a:extLst>
          </p:cNvPr>
          <p:cNvCxnSpPr>
            <a:cxnSpLocks/>
          </p:cNvCxnSpPr>
          <p:nvPr/>
        </p:nvCxnSpPr>
        <p:spPr>
          <a:xfrm>
            <a:off x="432539" y="1795592"/>
            <a:ext cx="11428369" cy="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500667D-9A25-4151-A170-1EAF9F170784}"/>
              </a:ext>
            </a:extLst>
          </p:cNvPr>
          <p:cNvSpPr txBox="1"/>
          <p:nvPr/>
        </p:nvSpPr>
        <p:spPr>
          <a:xfrm>
            <a:off x="2621290" y="2244897"/>
            <a:ext cx="1746853" cy="83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CORONAVÍRUS: Prevenção e cuidados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DE7E9DF-0D23-47F5-8439-DF8CE294DDA9}"/>
              </a:ext>
            </a:extLst>
          </p:cNvPr>
          <p:cNvSpPr txBox="1"/>
          <p:nvPr/>
        </p:nvSpPr>
        <p:spPr>
          <a:xfrm>
            <a:off x="8460502" y="4639006"/>
            <a:ext cx="1952179" cy="606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CAMPUS ABERTO INDICA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CAFFA84-B3EC-4160-87EE-DB77763F6CEF}"/>
              </a:ext>
            </a:extLst>
          </p:cNvPr>
          <p:cNvSpPr txBox="1"/>
          <p:nvPr/>
        </p:nvSpPr>
        <p:spPr>
          <a:xfrm>
            <a:off x="10347772" y="2393710"/>
            <a:ext cx="1629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BIBLIOTECA ONLINE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0FF75B0-F3BA-4F43-B47F-2208068E77E6}"/>
              </a:ext>
            </a:extLst>
          </p:cNvPr>
          <p:cNvSpPr txBox="1"/>
          <p:nvPr/>
        </p:nvSpPr>
        <p:spPr>
          <a:xfrm>
            <a:off x="2724802" y="3953459"/>
            <a:ext cx="1446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E2F54C4-56CF-456A-B0C9-8D45ED88E7E4}"/>
              </a:ext>
            </a:extLst>
          </p:cNvPr>
          <p:cNvSpPr txBox="1"/>
          <p:nvPr/>
        </p:nvSpPr>
        <p:spPr>
          <a:xfrm>
            <a:off x="2627993" y="3217574"/>
            <a:ext cx="1936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MUSCULAÇÃO PARA IDOSOS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195240D-988C-4937-B531-87B6F1D81709}"/>
              </a:ext>
            </a:extLst>
          </p:cNvPr>
          <p:cNvSpPr txBox="1"/>
          <p:nvPr/>
        </p:nvSpPr>
        <p:spPr>
          <a:xfrm>
            <a:off x="4214601" y="2339568"/>
            <a:ext cx="16918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DIREITOS TRABALHISTAS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5E17D99-AA6F-421C-9F00-2C8CC669236C}"/>
              </a:ext>
            </a:extLst>
          </p:cNvPr>
          <p:cNvSpPr txBox="1"/>
          <p:nvPr/>
        </p:nvSpPr>
        <p:spPr>
          <a:xfrm>
            <a:off x="1489592" y="2515044"/>
            <a:ext cx="83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11:30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D3C9912B-FB97-411F-9AAB-7789B3780F57}"/>
              </a:ext>
            </a:extLst>
          </p:cNvPr>
          <p:cNvCxnSpPr>
            <a:cxnSpLocks/>
          </p:cNvCxnSpPr>
          <p:nvPr/>
        </p:nvCxnSpPr>
        <p:spPr>
          <a:xfrm>
            <a:off x="1235441" y="3084341"/>
            <a:ext cx="1062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2EFD912B-5073-4CFB-B6C1-9B8A90540790}"/>
              </a:ext>
            </a:extLst>
          </p:cNvPr>
          <p:cNvCxnSpPr>
            <a:cxnSpLocks/>
          </p:cNvCxnSpPr>
          <p:nvPr/>
        </p:nvCxnSpPr>
        <p:spPr>
          <a:xfrm>
            <a:off x="1235441" y="3861674"/>
            <a:ext cx="1062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AB7181F-70CC-4D2B-9162-8E2646B020B8}"/>
              </a:ext>
            </a:extLst>
          </p:cNvPr>
          <p:cNvCxnSpPr>
            <a:cxnSpLocks/>
          </p:cNvCxnSpPr>
          <p:nvPr/>
        </p:nvCxnSpPr>
        <p:spPr>
          <a:xfrm>
            <a:off x="1235441" y="4568291"/>
            <a:ext cx="1062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0F16EF1-6685-4AC9-BF4B-B8C8329BDC6E}"/>
              </a:ext>
            </a:extLst>
          </p:cNvPr>
          <p:cNvSpPr txBox="1"/>
          <p:nvPr/>
        </p:nvSpPr>
        <p:spPr>
          <a:xfrm>
            <a:off x="1202221" y="3338531"/>
            <a:ext cx="155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11:30- 12:30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74B59A7-DBB4-4610-BAE2-DD237BBD1231}"/>
              </a:ext>
            </a:extLst>
          </p:cNvPr>
          <p:cNvCxnSpPr>
            <a:cxnSpLocks/>
          </p:cNvCxnSpPr>
          <p:nvPr/>
        </p:nvCxnSpPr>
        <p:spPr>
          <a:xfrm>
            <a:off x="4260522" y="1795592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20CC266-8A57-4D7C-8E02-BAE86D51B94B}"/>
              </a:ext>
            </a:extLst>
          </p:cNvPr>
          <p:cNvCxnSpPr>
            <a:cxnSpLocks/>
          </p:cNvCxnSpPr>
          <p:nvPr/>
        </p:nvCxnSpPr>
        <p:spPr>
          <a:xfrm>
            <a:off x="10334080" y="1806240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B9085D5-8F21-4C17-A18E-53FEFC54B4DD}"/>
              </a:ext>
            </a:extLst>
          </p:cNvPr>
          <p:cNvSpPr txBox="1"/>
          <p:nvPr/>
        </p:nvSpPr>
        <p:spPr>
          <a:xfrm>
            <a:off x="4379982" y="3924190"/>
            <a:ext cx="1278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CF83D80-3684-433F-A3D4-772F027EEFA5}"/>
              </a:ext>
            </a:extLst>
          </p:cNvPr>
          <p:cNvSpPr txBox="1"/>
          <p:nvPr/>
        </p:nvSpPr>
        <p:spPr>
          <a:xfrm>
            <a:off x="1512215" y="4076208"/>
            <a:ext cx="78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EF6043E-291A-4691-9533-DCED9ED3879C}"/>
              </a:ext>
            </a:extLst>
          </p:cNvPr>
          <p:cNvSpPr txBox="1"/>
          <p:nvPr/>
        </p:nvSpPr>
        <p:spPr>
          <a:xfrm>
            <a:off x="7228143" y="3953459"/>
            <a:ext cx="1292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CE821F0-3903-4D33-A97D-69D94D6CD219}"/>
              </a:ext>
            </a:extLst>
          </p:cNvPr>
          <p:cNvSpPr txBox="1"/>
          <p:nvPr/>
        </p:nvSpPr>
        <p:spPr>
          <a:xfrm>
            <a:off x="5846736" y="3945850"/>
            <a:ext cx="1293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16D7B55-E30A-42B0-A181-B6A4979136DB}"/>
              </a:ext>
            </a:extLst>
          </p:cNvPr>
          <p:cNvSpPr txBox="1"/>
          <p:nvPr/>
        </p:nvSpPr>
        <p:spPr>
          <a:xfrm>
            <a:off x="10539172" y="3938903"/>
            <a:ext cx="1246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64BFADD-E8E1-4922-86B8-DFC717CBEE76}"/>
              </a:ext>
            </a:extLst>
          </p:cNvPr>
          <p:cNvSpPr txBox="1"/>
          <p:nvPr/>
        </p:nvSpPr>
        <p:spPr>
          <a:xfrm>
            <a:off x="8758612" y="3941667"/>
            <a:ext cx="1417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ARTE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B85B96C9-F28B-4AD5-BDF5-EB717BB4A816}"/>
              </a:ext>
            </a:extLst>
          </p:cNvPr>
          <p:cNvCxnSpPr>
            <a:cxnSpLocks/>
          </p:cNvCxnSpPr>
          <p:nvPr/>
        </p:nvCxnSpPr>
        <p:spPr>
          <a:xfrm>
            <a:off x="5838483" y="1813915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C1E6227E-4D81-4740-9DF7-57C034407FB5}"/>
              </a:ext>
            </a:extLst>
          </p:cNvPr>
          <p:cNvCxnSpPr>
            <a:cxnSpLocks/>
          </p:cNvCxnSpPr>
          <p:nvPr/>
        </p:nvCxnSpPr>
        <p:spPr>
          <a:xfrm>
            <a:off x="7083477" y="1809427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BA34130A-641B-496E-9C6C-305B5EC96285}"/>
              </a:ext>
            </a:extLst>
          </p:cNvPr>
          <p:cNvCxnSpPr>
            <a:cxnSpLocks/>
          </p:cNvCxnSpPr>
          <p:nvPr/>
        </p:nvCxnSpPr>
        <p:spPr>
          <a:xfrm>
            <a:off x="8447821" y="1795592"/>
            <a:ext cx="5439" cy="339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7E34AF3-A9EB-4C26-B126-E10CDCABF072}"/>
              </a:ext>
            </a:extLst>
          </p:cNvPr>
          <p:cNvSpPr txBox="1"/>
          <p:nvPr/>
        </p:nvSpPr>
        <p:spPr>
          <a:xfrm>
            <a:off x="1486459" y="4660073"/>
            <a:ext cx="827121" cy="37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18:00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D8AABBD-C159-4887-86C2-A795F3694613}"/>
              </a:ext>
            </a:extLst>
          </p:cNvPr>
          <p:cNvCxnSpPr>
            <a:cxnSpLocks/>
          </p:cNvCxnSpPr>
          <p:nvPr/>
        </p:nvCxnSpPr>
        <p:spPr>
          <a:xfrm>
            <a:off x="1202221" y="5210045"/>
            <a:ext cx="10658687" cy="14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65308AA8-B2B4-4047-8F99-283B8B52E3B2}"/>
              </a:ext>
            </a:extLst>
          </p:cNvPr>
          <p:cNvCxnSpPr>
            <a:cxnSpLocks/>
          </p:cNvCxnSpPr>
          <p:nvPr/>
        </p:nvCxnSpPr>
        <p:spPr>
          <a:xfrm flipH="1">
            <a:off x="11860305" y="1790995"/>
            <a:ext cx="604" cy="3454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79CE3E4F-036E-47AB-8887-365F8810DB15}"/>
              </a:ext>
            </a:extLst>
          </p:cNvPr>
          <p:cNvCxnSpPr/>
          <p:nvPr/>
        </p:nvCxnSpPr>
        <p:spPr>
          <a:xfrm>
            <a:off x="1235441" y="1814244"/>
            <a:ext cx="1377834" cy="39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oogle Shape;108;p16">
            <a:extLst>
              <a:ext uri="{FF2B5EF4-FFF2-40B4-BE49-F238E27FC236}">
                <a16:creationId xmlns:a16="http://schemas.microsoft.com/office/drawing/2014/main" id="{E1788EA8-700D-4221-844B-CA579069539F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4761279C-4BD2-4735-A50A-D7323E3B1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45" name="Google Shape;107;p16">
            <a:extLst>
              <a:ext uri="{FF2B5EF4-FFF2-40B4-BE49-F238E27FC236}">
                <a16:creationId xmlns:a16="http://schemas.microsoft.com/office/drawing/2014/main" id="{7DAFB308-D3ED-4A13-9A8E-F8D0E270BBF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3A5CA740-E0AE-481B-8D95-2B58C2FE1C4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58698" cy="12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6E3E64-63E2-4E47-94FF-EDB8CA814787}"/>
              </a:ext>
            </a:extLst>
          </p:cNvPr>
          <p:cNvSpPr txBox="1"/>
          <p:nvPr/>
        </p:nvSpPr>
        <p:spPr>
          <a:xfrm>
            <a:off x="3004457" y="475734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EVENTO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DDBB49-3F84-4FDF-BAB4-FE119C2F8163}"/>
              </a:ext>
            </a:extLst>
          </p:cNvPr>
          <p:cNvSpPr txBox="1"/>
          <p:nvPr/>
        </p:nvSpPr>
        <p:spPr>
          <a:xfrm>
            <a:off x="1931346" y="3013501"/>
            <a:ext cx="8329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 Avaliação será feita por meio de um questionário online, o link ficará disponível na biografia da página do evento.</a:t>
            </a:r>
          </a:p>
        </p:txBody>
      </p:sp>
      <p:pic>
        <p:nvPicPr>
          <p:cNvPr id="6" name="Google Shape;108;p16">
            <a:extLst>
              <a:ext uri="{FF2B5EF4-FFF2-40B4-BE49-F238E27FC236}">
                <a16:creationId xmlns:a16="http://schemas.microsoft.com/office/drawing/2014/main" id="{E6CC71B8-480C-44E6-BE65-A2DCE6E5BE84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C17C7C-EF77-4B1F-8A11-A4E58CA0A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8" name="Google Shape;107;p16">
            <a:extLst>
              <a:ext uri="{FF2B5EF4-FFF2-40B4-BE49-F238E27FC236}">
                <a16:creationId xmlns:a16="http://schemas.microsoft.com/office/drawing/2014/main" id="{9D6D19E5-7D41-475F-8FEE-148F5655C5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75206C-8513-48C6-A5E4-26C31BA516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7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6E3E64-63E2-4E47-94FF-EDB8CA814787}"/>
              </a:ext>
            </a:extLst>
          </p:cNvPr>
          <p:cNvSpPr txBox="1"/>
          <p:nvPr/>
        </p:nvSpPr>
        <p:spPr>
          <a:xfrm>
            <a:off x="4455885" y="2721114"/>
            <a:ext cx="3280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3" name="Google Shape;108;p16">
            <a:extLst>
              <a:ext uri="{FF2B5EF4-FFF2-40B4-BE49-F238E27FC236}">
                <a16:creationId xmlns:a16="http://schemas.microsoft.com/office/drawing/2014/main" id="{2B06A0BF-4C5D-4571-9048-9F2473DC3808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6695D1-C275-4935-8B9D-705408C6B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6" name="Google Shape;107;p16">
            <a:extLst>
              <a:ext uri="{FF2B5EF4-FFF2-40B4-BE49-F238E27FC236}">
                <a16:creationId xmlns:a16="http://schemas.microsoft.com/office/drawing/2014/main" id="{F87535A2-8983-47E8-AF71-873FBE60821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0B2500-26D8-4142-AB70-910D2CD45E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5186476-3B2C-4F69-831D-A687F80CA831}"/>
              </a:ext>
            </a:extLst>
          </p:cNvPr>
          <p:cNvSpPr txBox="1"/>
          <p:nvPr/>
        </p:nvSpPr>
        <p:spPr>
          <a:xfrm>
            <a:off x="1056859" y="1659285"/>
            <a:ext cx="100782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Oferecer diversas formas de oficinas, informações e lazer  para a sociedade ouro-pretana e integrantes da universidade.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Continuar estreitando os laços da universidade com a comunidade mesmo com o distanciamento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Trazer um novo conceito para projeto, tornando-o mais cotidiano e possibilitando uma aproximação ainda mais eficaz do meio acadêmico com a comunidade.</a:t>
            </a:r>
          </a:p>
        </p:txBody>
      </p:sp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12685" cy="171268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3666907" y="422768"/>
            <a:ext cx="485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ATUAL</a:t>
            </a:r>
          </a:p>
        </p:txBody>
      </p:sp>
    </p:spTree>
    <p:extLst>
      <p:ext uri="{BB962C8B-B14F-4D97-AF65-F5344CB8AC3E}">
        <p14:creationId xmlns:p14="http://schemas.microsoft.com/office/powerpoint/2010/main" val="38377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1712686" y="602614"/>
            <a:ext cx="924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GERAL PARA OS MESES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9FD455-64C4-4F2C-A5CA-D5A242FEA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4" y="1595541"/>
            <a:ext cx="11368672" cy="36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1712686" y="602614"/>
            <a:ext cx="924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GERAL PARA OS MESES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EF209B-5457-4970-846E-720E88025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9" y="1702024"/>
            <a:ext cx="10654561" cy="34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1712686" y="602614"/>
            <a:ext cx="924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GERAL PARA OS MESES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4719AF-3564-4070-8052-2905FBE01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9" y="1674151"/>
            <a:ext cx="10293832" cy="39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1712686" y="602614"/>
            <a:ext cx="924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GERAL PARA OS MESES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7CD963-BB0F-462B-AD78-7545CF8A8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" y="1913113"/>
            <a:ext cx="10723199" cy="32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1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DAA7985-F77E-451B-8AF9-183075FB46BB}"/>
              </a:ext>
            </a:extLst>
          </p:cNvPr>
          <p:cNvSpPr txBox="1"/>
          <p:nvPr/>
        </p:nvSpPr>
        <p:spPr>
          <a:xfrm>
            <a:off x="2822712" y="2105561"/>
            <a:ext cx="6546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PROPOSTA DETALHADA: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330796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5186476-3B2C-4F69-831D-A687F80CA831}"/>
              </a:ext>
            </a:extLst>
          </p:cNvPr>
          <p:cNvSpPr txBox="1"/>
          <p:nvPr/>
        </p:nvSpPr>
        <p:spPr>
          <a:xfrm>
            <a:off x="2030895" y="2459504"/>
            <a:ext cx="8130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Apresentar as propostas para o campus aberto todo 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Definir Publicações.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Organizar horários, datas e formatos.</a:t>
            </a:r>
          </a:p>
        </p:txBody>
      </p:sp>
      <p:pic>
        <p:nvPicPr>
          <p:cNvPr id="10" name="Google Shape;108;p16">
            <a:extLst>
              <a:ext uri="{FF2B5EF4-FFF2-40B4-BE49-F238E27FC236}">
                <a16:creationId xmlns:a16="http://schemas.microsoft.com/office/drawing/2014/main" id="{8A46B995-CD4A-42D0-9E42-8214E7E364D5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26" y="5863771"/>
            <a:ext cx="1716912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6">
            <a:extLst>
              <a:ext uri="{FF2B5EF4-FFF2-40B4-BE49-F238E27FC236}">
                <a16:creationId xmlns:a16="http://schemas.microsoft.com/office/drawing/2014/main" id="{BC6F1831-A7F9-42AF-A99B-F3EA0DEF4D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916" y="6008914"/>
            <a:ext cx="1049255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859B0F-864F-496B-B00C-C7E44636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6049424"/>
            <a:ext cx="841829" cy="8085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6C89-5657-4947-94BA-6F9F9E2D30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13113" cy="191311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C7C9-78B3-403F-BFCA-AC4773C2C1AB}"/>
              </a:ext>
            </a:extLst>
          </p:cNvPr>
          <p:cNvSpPr txBox="1"/>
          <p:nvPr/>
        </p:nvSpPr>
        <p:spPr>
          <a:xfrm>
            <a:off x="4688114" y="602614"/>
            <a:ext cx="281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25287603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4359</TotalTime>
  <Words>653</Words>
  <Application>Microsoft Office PowerPoint</Application>
  <PresentationFormat>Widescreen</PresentationFormat>
  <Paragraphs>179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Roboto</vt:lpstr>
      <vt:lpstr>Trilha de Vapor</vt:lpstr>
      <vt:lpstr>Campus aberto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aberto</dc:title>
  <dc:creator>Bruna Sanches</dc:creator>
  <cp:lastModifiedBy>Bruna Sanches</cp:lastModifiedBy>
  <cp:revision>56</cp:revision>
  <dcterms:created xsi:type="dcterms:W3CDTF">2020-07-14T00:12:08Z</dcterms:created>
  <dcterms:modified xsi:type="dcterms:W3CDTF">2020-07-17T16:54:07Z</dcterms:modified>
</cp:coreProperties>
</file>