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sldIdLst>
    <p:sldId id="256" r:id="rId2"/>
    <p:sldId id="257" r:id="rId3"/>
    <p:sldId id="262" r:id="rId4"/>
    <p:sldId id="272" r:id="rId5"/>
    <p:sldId id="280" r:id="rId6"/>
    <p:sldId id="273" r:id="rId7"/>
    <p:sldId id="276" r:id="rId8"/>
    <p:sldId id="282" r:id="rId9"/>
    <p:sldId id="283" r:id="rId10"/>
    <p:sldId id="285" r:id="rId11"/>
    <p:sldId id="284" r:id="rId12"/>
    <p:sldId id="286" r:id="rId13"/>
    <p:sldId id="307" r:id="rId14"/>
    <p:sldId id="287" r:id="rId15"/>
    <p:sldId id="288" r:id="rId16"/>
    <p:sldId id="278" r:id="rId17"/>
    <p:sldId id="27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44" autoAdjust="0"/>
  </p:normalViewPr>
  <p:slideViewPr>
    <p:cSldViewPr>
      <p:cViewPr>
        <p:scale>
          <a:sx n="53" d="100"/>
          <a:sy n="53" d="100"/>
        </p:scale>
        <p:origin x="-156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7AF2A-1BEA-4223-8876-9EA569008F0E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17CBE-1BD5-4920-A39A-3579491D0C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1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17CBE-1BD5-4920-A39A-3579491D0CB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57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r>
              <a:rPr lang="pt-BR" baseline="0" dirty="0" smtClean="0"/>
              <a:t> religiosas tinham o mesmo </a:t>
            </a:r>
            <a:r>
              <a:rPr lang="pt-BR" baseline="0" dirty="0" err="1" smtClean="0"/>
              <a:t>caracter</a:t>
            </a:r>
            <a:r>
              <a:rPr lang="pt-BR" baseline="0" dirty="0" smtClean="0"/>
              <a:t> antigamente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17CBE-1BD5-4920-A39A-3579491D0CB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664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17CBE-1BD5-4920-A39A-3579491D0CB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77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17CBE-1BD5-4920-A39A-3579491D0CB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733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17CBE-1BD5-4920-A39A-3579491D0CB4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63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A562AAE-7EC6-4CD7-9E83-19C5A75B1588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73C312B-48F2-408E-977F-99787088957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4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microsoft.com/office/2007/relationships/hdphoto" Target="../media/hdphoto3.wdp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3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4293096"/>
            <a:ext cx="8792825" cy="1735833"/>
          </a:xfrm>
        </p:spPr>
        <p:txBody>
          <a:bodyPr/>
          <a:lstStyle/>
          <a:p>
            <a:r>
              <a:rPr lang="pt-BR" sz="7200" dirty="0" smtClean="0"/>
              <a:t>Lazer Terapêutico: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dirty="0" smtClean="0"/>
              <a:t>Pesquisa-ação com trabalhadores de serviços de saúde mental, álcool e outras drogas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000" dirty="0" smtClean="0"/>
              <a:t>PASQUIM, CAMPOS E SOARES</a:t>
            </a: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481608"/>
            <a:ext cx="6400800" cy="12192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Universidade Federal de Ouro Preto</a:t>
            </a:r>
          </a:p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Escola de Educação Física</a:t>
            </a:r>
          </a:p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LAGEP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584176" cy="189221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0999"/>
            <a:ext cx="732692" cy="172749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249268" y="6222929"/>
            <a:ext cx="2031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Em casa, 2021.</a:t>
            </a:r>
            <a:endParaRPr lang="pt-BR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75" y="5661248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A análise das representações exige captar transformações representacionais em movimento dialético. </a:t>
            </a:r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Lazer cotidiano (</a:t>
            </a:r>
            <a:r>
              <a:rPr lang="pt-BR" dirty="0">
                <a:solidFill>
                  <a:schemeClr val="tx1"/>
                </a:solidFill>
              </a:rPr>
              <a:t>oposição as obrigações cotidianas do trabalho e da </a:t>
            </a:r>
            <a:r>
              <a:rPr lang="pt-BR" dirty="0" smtClean="0">
                <a:solidFill>
                  <a:schemeClr val="tx1"/>
                </a:solidFill>
              </a:rPr>
              <a:t>vida – fuga da rotina).,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Efeito Compensatório.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O capitalismo gera o mal-estar social e as opções de  alívio, submetendo ambos ao mercado (VIANA, 2014</a:t>
            </a:r>
            <a:r>
              <a:rPr lang="pt-BR" dirty="0" smtClean="0">
                <a:solidFill>
                  <a:schemeClr val="tx1"/>
                </a:solidFill>
              </a:rPr>
              <a:t>).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7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Lazer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4076"/>
          </a:xfrm>
        </p:spPr>
        <p:txBody>
          <a:bodyPr>
            <a:normAutofit fontScale="92500"/>
          </a:bodyPr>
          <a:lstStyle/>
          <a:p>
            <a:pPr algn="just" fontAlgn="base"/>
            <a:r>
              <a:rPr lang="pt-BR" dirty="0">
                <a:solidFill>
                  <a:schemeClr val="tx1"/>
                </a:solidFill>
              </a:rPr>
              <a:t>As atividades de lazer são atividades compensatórias</a:t>
            </a:r>
            <a:r>
              <a:rPr lang="pt-BR" dirty="0" smtClean="0">
                <a:solidFill>
                  <a:schemeClr val="tx1"/>
                </a:solidFill>
              </a:rPr>
              <a:t>;</a:t>
            </a:r>
          </a:p>
          <a:p>
            <a:pPr algn="just" fontAlgn="base"/>
            <a:endParaRPr lang="pt-BR" dirty="0">
              <a:solidFill>
                <a:schemeClr val="tx1"/>
              </a:solidFill>
            </a:endParaRPr>
          </a:p>
          <a:p>
            <a:pPr algn="just" fontAlgn="base"/>
            <a:r>
              <a:rPr lang="pt-BR" dirty="0">
                <a:solidFill>
                  <a:schemeClr val="tx1"/>
                </a:solidFill>
              </a:rPr>
              <a:t>Comportamentos desajustados podem ser substituídos por um “lazer saudável</a:t>
            </a:r>
            <a:r>
              <a:rPr lang="pt-BR" dirty="0" smtClean="0">
                <a:solidFill>
                  <a:schemeClr val="tx1"/>
                </a:solidFill>
              </a:rPr>
              <a:t>”;</a:t>
            </a:r>
          </a:p>
          <a:p>
            <a:pPr algn="just" fontAlgn="base"/>
            <a:endParaRPr lang="pt-BR" dirty="0">
              <a:solidFill>
                <a:schemeClr val="tx1"/>
              </a:solidFill>
            </a:endParaRPr>
          </a:p>
          <a:p>
            <a:pPr algn="just" fontAlgn="base"/>
            <a:r>
              <a:rPr lang="pt-BR" dirty="0">
                <a:solidFill>
                  <a:schemeClr val="tx1"/>
                </a:solidFill>
              </a:rPr>
              <a:t>O “lazer terapêutico” faz parte das estratégias de captação e de controle de usuários em serviços de saúde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endParaRPr lang="pt-BR" b="1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liberdade de escolha do lazer é apenas a aparência do fenômeno.</a:t>
            </a:r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600200"/>
          </a:xfrm>
        </p:spPr>
        <p:txBody>
          <a:bodyPr/>
          <a:lstStyle/>
          <a:p>
            <a:r>
              <a:rPr lang="pt-BR" dirty="0" smtClean="0"/>
              <a:t>Consumo de Drogas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Resposta as necessidades humanas.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fontAlgn="base"/>
            <a:r>
              <a:rPr lang="pt-BR" dirty="0">
                <a:solidFill>
                  <a:schemeClr val="tx1"/>
                </a:solidFill>
              </a:rPr>
              <a:t>O consumo de droga é uma escolha individual</a:t>
            </a:r>
            <a:r>
              <a:rPr lang="pt-BR" dirty="0" smtClean="0">
                <a:solidFill>
                  <a:schemeClr val="tx1"/>
                </a:solidFill>
              </a:rPr>
              <a:t>;</a:t>
            </a:r>
          </a:p>
          <a:p>
            <a:pPr fontAlgn="base"/>
            <a:endParaRPr lang="pt-BR" dirty="0">
              <a:solidFill>
                <a:schemeClr val="tx1"/>
              </a:solidFill>
            </a:endParaRPr>
          </a:p>
          <a:p>
            <a:pPr fontAlgn="base"/>
            <a:r>
              <a:rPr lang="pt-BR" dirty="0">
                <a:solidFill>
                  <a:schemeClr val="tx1"/>
                </a:solidFill>
              </a:rPr>
              <a:t>O dependente químico não tem força de vontade</a:t>
            </a:r>
            <a:r>
              <a:rPr lang="pt-BR" dirty="0" smtClean="0">
                <a:solidFill>
                  <a:schemeClr val="tx1"/>
                </a:solidFill>
              </a:rPr>
              <a:t>;</a:t>
            </a:r>
          </a:p>
          <a:p>
            <a:pPr fontAlgn="base"/>
            <a:endParaRPr lang="pt-BR" dirty="0">
              <a:solidFill>
                <a:schemeClr val="tx1"/>
              </a:solidFill>
            </a:endParaRPr>
          </a:p>
          <a:p>
            <a:pPr fontAlgn="base"/>
            <a:r>
              <a:rPr lang="pt-BR" dirty="0">
                <a:solidFill>
                  <a:schemeClr val="tx1"/>
                </a:solidFill>
              </a:rPr>
              <a:t>Grupos marginalizados são alvos de diagnósticos e de ações autoritárias na área de drogas;</a:t>
            </a:r>
          </a:p>
          <a:p>
            <a:pPr algn="just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Lazer Terapêutico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Atividades de lazer substituem o desejo de consumir drogas</a:t>
            </a:r>
            <a:r>
              <a:rPr lang="pt-BR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Recompensa ou privilégio de indivíduos que participam de atividades consideradas nobres.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Reflexões sobre a fruição do lazer e direito ao lazer não acontecem. </a:t>
            </a:r>
            <a:endParaRPr lang="pt-BR" dirty="0" smtClean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Associação a mentalidade dominante, controle social, matriz disciplinar, tratamento moral.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58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84756" y="59817"/>
            <a:ext cx="8229600" cy="1600200"/>
          </a:xfrm>
        </p:spPr>
        <p:txBody>
          <a:bodyPr/>
          <a:lstStyle/>
          <a:p>
            <a:r>
              <a:rPr lang="pt-BR" sz="7200" dirty="0" smtClean="0"/>
              <a:t>Termos</a:t>
            </a:r>
            <a:endParaRPr lang="pt-BR" sz="72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5" y="1730299"/>
            <a:ext cx="8229600" cy="4525963"/>
          </a:xfrm>
        </p:spPr>
        <p:txBody>
          <a:bodyPr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Viciado em drogas;</a:t>
            </a:r>
          </a:p>
          <a:p>
            <a:pPr marL="0" indent="0" algn="r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(VELHO, 1999)</a:t>
            </a:r>
          </a:p>
          <a:p>
            <a:pPr marL="0" indent="0" algn="r">
              <a:buNone/>
            </a:pPr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Doentes Mentais;</a:t>
            </a:r>
          </a:p>
          <a:p>
            <a:pPr marL="0" indent="0" algn="r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(AMARANTE; TORRE, 2010)</a:t>
            </a:r>
          </a:p>
          <a:p>
            <a:pPr marL="0" indent="0" algn="r"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Sofrimento crônico amplamente relacionado ao abandono social e à insegurança.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Invalidação , expressões pejorativas ou acusação.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315" y="5805264"/>
            <a:ext cx="1205172" cy="901996"/>
          </a:xfrm>
          <a:prstGeom prst="rect">
            <a:avLst/>
          </a:prstGeom>
        </p:spPr>
      </p:pic>
      <p:sp>
        <p:nvSpPr>
          <p:cNvPr id="4" name="AutoShape 10" descr="data:image/png;base64,iVBORw0KGgoAAAANSUhEUgAAAQIAAADECAMAAABDV99/AAAAkFBMVEX///8AAAD8/Pz29vb5+fnm5ubt7e3x8fHp6emHh4e+vr6pqanf39/c3NzHx8fj4+PPz8+jo6NbW1uTk5MrKyt1dXWYmJjR0dHBwcF/f3/X19dGRkaPj4+xsbG3t7c1NTVkZGRTU1NBQUEyMjIWFhYcHBxcXFxvb28jIyNoaGh6enqDg4NLS0sYGBgNDQ07OzvQG1CZAAAVZElEQVR4nO1d52KiQBBmqAKKIEWlCSoRS/T93+62AYtiNMaSu/P7caeAkR1mZ74puwrCG2+88cYbb7zxxhtvvPHGG2+88cYbb7zxxhv/KSRNk199D6+DkvgzIPA+9GT46tt5PtId5K7VV3o9ZWA5mwj0V9/Rk2Hs96bUOmLDf6UHWg7J0SFJmK5eci+vQQgj7fjYSlBAecXNvATjrmmfycJq8/x7eQ3G4HQcHcnCAE5049/EAIKjI7Km9tQ5mgWj7Uvu6NlQ27MgdNaHPSUHeTz6P9TgkDWvpWAJa8fuaQhz01wV4L7svp6HVVm/FF3YTep3a/yP9Y+rQYCoUNI4vrD0bO7sRsT/zros5b8DbyAMIa3eJbAV+bNT8s4A8fhj/xI+U8HzqzdBIwwKqgWCZz71np6McuQXVVwcgH10dk3/S+CZt3Q3TMKrLvOgHrd5LAFRiyb9HhbQsXb8HXCOuU43SqjsvQUGf8LS54waePlmP7/7/T0Bwfqaq0Q0xIhMhB4fJipTKGMjVEaKqIVG8FGA9Zi7fCjcq8y4gR/zB7pSboyioG1gNSCv6hBpGt39Bh8PF64w4xrV9ZEorPf1QQPyPnu5qcSonVjKvwAxQP/iRTsAa4L+mftQW8+Yk12jGXF+5/t7ApAIPi9lOzafGqgoUD5AEwdkMGguaFJGKn/4L4GObbn65SUODAUP+4MeQMyOrUv+M1nz0ude/yWYEn8mfXFFisy8eMBXOFDNGr8dEuU9UZRlYhD6f0kiVQpTx0zHKrrplZ+OABbng7wJ5jviTsSjMxT4wMfcVqZQSzxg2I90uD6DZm1fQ6Ukw1+i5z6becjMz7cFCu8GOUTn9CAlPEDEVu6wwYOXsS/g3L+9hhycPvq8rIyNIPOgd92NyCsksxdkHHs6LLeWIqGHKkpqaH4gV2fIaGRnGJIDJCsgjpDVKGWsCZagcPnDPlKhT2vBKYUcXVdWEedEb64jp/eDuIXoyHFna2QQp+r0pDZAUDlBJAKbvtwnwuKjPu+wCcDPIxu+siw1cvbRK3XmTpjAYXx8bIp02hrhezktkIbLiB0Uo5DRgIXuLysiJJPPoeNFa9B5LFyGW5kP//K1d4M47UqAx0QrFLcA/8g19jaclnrAfD/iBhU7khY7EwAJVWmTbPsKzj2AGs+rwUjRvisujtnEkFAsmKfN0wx9yDn3Vh7YsGa1XCRvJATEMK689t+8IoM2akTwtIqsuu82+nplG7bewFnAXDfTNAnWABkvMLf29uWOvRAPyEvsdHKSjUJSeyr+EmN/SQ3sRgJQXmU6fo7e/oi8S0poGWlq7Cqm7yCjj2Z/lh8Ws2hqtO7LhU9m8JLafH3g3ECuCdIGSk0YmqsFG9JstWqnFDrwwYkAJhcuvg80L+IfjJqgeygPhxnmNHN3jM+ZxC515jxQRMRG3qtjo3iJhZJMYzSBjHQOmTMeqpqmDsNEX0cXXJ3GSwCeU5SOeG0bZLAI+pgaCKKQTZ0MmWVbCMgEjjoaZ3wU+jCjlVf+0GLhkAsF9m7J95S58qVQfOJ/n5F49jnvO8zB5+zcFtsCC819mvebn4hAi1AUJVNb4O7ZUBttELTZNRmHNnbs8YeyZCFFfEKqKeW+JIBVywvF9JSE/PQaGcDZsQiM5R5fT0Rg1f5wN6rOhxB9m9yoNANDJdcr4PEFWbUOcQV1dyxyl0Uqk3i8Qf7gKA0+wHarnO1GWARK/biDmg6G4H9fjak/qDxnAt6XV98Dq0X1KoT58aSN2Z1gYyiaBeRWM6RJ3tisoSAVU3Z8UMtxeJNXJ8yw1iMF4Ot8xc8xrtXX6mCjWzqGkF4je3kJO920rNRtOS50l/OMfUQsqnErcA0XPsG6RQpl7+HG4FAFpNbxI5P6VlAuklARherRI+IzTKdZHuWZboWNBBbSqHar20pxJe+mWJfEiNzDOHR2rtwRduUNwnZwrji7oh5hFLCU34if2UYjgmJRMWQkySrfOrotV0ry0Q33FBePDpUiNoPVFgWZzKvBoScghgF6G2MpfPAicBsRQD1arQ6r3eK27tsh5mPNW61o7MJDMKiUYMHxQ2vejI1ZeTUdwczst9hh2lzVKNC8Sq5YV2TfO4HnFzcl+wC78xffAVVif9uYXZKxqtFkENTkAK1SiLg+kpPAsSPt+4yIYQItNoTePrQGJRY0YrGaL0We0eTs3FGoDxkvBMvVkWOYN4/bqOsENxoCAROBlhvctqbF/RHSLJZc1BYngSnykzWO/NFhguKeqV2zB9GalVxKbVAbAvP2ziL0ADgyhKzhY7XApZamoXMO1t9hLYGjqFbEs3IQL+DDTYzUmeZwSDib1zTdKRfj4fNwWpMfU8WH2oIDCVulet46NBoKqADWqiCFlmEYVkifu5jTeaEk01EUjfygVReRlnWeef6DCBeJgMtX4/zRx/mLb4RZPziJTt24Uryk6gMZuP406YW4lrQsyyVhrOaQlkzOobfPqpfuT1pqkAiawIgkEe/PC+Y175gssTTkauCTFg9DEYFvMbskK3YcwXK9Px/4h82d2nBde043TOB4NUki3r+YUNZ1qm2G/63aoFQ+LDVhkR6Nt5fsYG6c0YOkuVHpZ/eccAXqSZdFugOKeqKWxAbsmNCjxvkoh87WKLncoGfSQfqkNccY8p81EViNCCRajbx/Qb6seBut9iuMIDqNH0vA7ya3yDZbOfhHei46sGqu1zuqLt9B2IiA1LVh/+XlwvCGxFpZOVqLzACHPnylqZlNzzI7EiP0p+DFYT1L+i7MOb5k3kqMKyi1CFgcln19fXBDLF1UWVmdsIKcztx1rb7Z+Y4gFiZJ1go32KeWZfoLiPg0t/Hj6F5bMnNY0ZMLJfb4hhb3ovIzB/ywmWMMmxj3eO71xhMjNay+hEL55ugwibNonm+TVk7H+rntEufULKslE8GF9HN8YaJ0oWC+ViWjnnySqRtVwd66pchamiG+uhuNdnjlZXSprmHcw3pnREnVA5PApc5H/Ybs3N40I/yXqSnQyVeEVaYq5mJDYbiBRTxmj1kaWsg8Rc4XmTznLi22MY6LtLo15VKfng7dlf+vUKjE0uQ5GTwNc3xGQifcIMQtjI5svzdxynawyMO/T5YPkQFtsK8kcDFM3N7AHEh7mBTRMJ+agqonkkuoIyU5nJA8D02a4RSOV6MShMXiPv0QyAzumlj14hPelt8vt9AGMhSF4s/R2WAwgjg61FfpHRxPXBC7IaU72ByJR93cb/GR1wgAvIte3w/liQcnzSFfgo4DhYPYLcTEMbKVlEZdJJfyrj/KRIDQ18ELGrtpryC7XzddDt9QAmGFjdPoex05bBwR6QFijpEokryvHqRWLjqt3oIjfhbyFesgSU0XxTLrO5JYrWwkMDs5K8qshbHCmtzp7lus3CPjUGCDBk45MkseOXs2Qq04KSvJRrzdukXry8Wx6e/m85E+uWcbhMgrQW15pb6d6OvR7uAVReEdotF660xwiUMYEREMv9XhTUWwzYXPCTMFLHlU8WLpcFI+tUmrwVMK3XyZis7PXjpFrGT5oQfJxA4HgzC0kO5NR5jgzNcQkDmwarODr+cFbhBEup8KkSHoGT4SkTxBUg3wY3+c+MP58o2KtOXxIsh4WygL0gQFp8Um7bY0km2SUGoU2PqBP6F+XXsg/RQBevw7SziQ5lGa4ihZwiQ+6RPGCTzMC4ePF4HPSQAC3NnwkXzddJYNehY2R7Aymgv7X+etcA+Mik3tTFWJIbVJeDtmQa59SjRKNin1h4tgA2341sVMNO0GlJylPwNvnVBnHX4dr+Is/WaBG0SEhGgPNQXTjJyVP0+KoQNGPcIOA31ftCWQWddIfEV9l4WeqTSJkc0aOSFimF8GDujJ29jrW66QETJIHKP8SUOg4zYKARsJYie1/aNbn2JeAIsr8w4ravkCpi6yFdMA66v8JfRkwoM3qkhcokSuZo6x38E1A5JhVh7e9hPwEvCu5TorYrlknkP10pxMorO+GqwcFycUV0hJg4lNHSPlFlmHKSUNd5MCHrz+PmnNgi5yOjCC1W7mlYgalN7isMu25mS8I4Mftk04bdbZZ8cpYAbibJCjk1grbEAGvyMhQb8rVzkEy8Am96aekasxaRvC9klx4KxQ8HjwAzM1LMu2LctIzYDuH1X6TnJEpGlNcKMXKLo/9ad23VHE+uIJK6CzQVhnXXeH41H4vH8um0fYlgDfft1LkG+M9MmJc1SSOPcgTqc4slw7YeM9xpAvkcRkYWiOYOknfTZkxfFH82VjKHJi+zXiP6g4tDNGxJpu0sduV6ZygQFk46bvVkLzermxOkIWlbEobKC0oaHvODnZkaCZBezwTWs2pg3zdWBYdTsA0wybStriTIH5+Aa3M8g5CazxW2p3+j7rbznF8JNdXnsOuW+uEJVcIS5lYJMmZ5CxU6JqmzzrYgrFGq22JJVK+4KjV+00oXO3h2/LJa07xgFWZ6OfiF1etA+rxhbHMzNSXti2SoRNHoI96aqivieejtA/5eEtfmfAdTTQ9LEFpax4pXOeG9a92h01j56BlKrwjZ4w50bEtYfRhx+yLCHlA5QdJ4vTP/cUzI7vroemqz35ihxa7PputmZnmoGopreHaX2MI15EskpVQ/XJPKAlpexFm/IFxxLAStudr5fCxPV3nO30XCcdnHh/izhwJUF2cFPR7Lp/6EBYV79Kz8s0ACIlJelFC8uVZkB1gX51ykK0cYB8QLHbOCkiBvaYkIMEkSU8x0d6MuBmjVWxOAdmS/gwifmjy31KmhNN6yjCWeJ/K478mq2HGlOd1cecoxJK30HTe+Tava7JoQ2twEfm8bBKWK1zUomgD0M5dHew2KBQerLdxEQnpGRRVmRf3pPwYkwcY/CapfVNaxPXV2W12i8dD5bx+AIzkRVDR0ZlHqMA26p0qEcfq2S7Oex3vuuYTrCJYNfwPAc0XERxM/wmf/baUIpaCfjkrARgqJok4yXEOSw6WO4ZhOYHYtL7Q8jaojgLr1pJMPV93bQ5VVIhlbBHmBOK/RpTINVKwEfHbKViscuW4H93reLAnAMsVyn6XHipJJntkH8dIEmo5FtfYgpqQ83HIK24Of9+icKa99LNEhb6/IJmm4gr4xqaSTr7zEfnhLpRFc8aBy70Z9DGt9fm2CTmV5ANAS/4QokszI5UpIAFYVijxwbDZ8BWIgG3fjOFEyw4RZB6tqOvooobfB4+/NixhhrvK8bMstubvhNBoY+78wYTUjVU8Z/BXyC+ZtehamVqE/A7pxJAM5uGsMpE3+3hsNZNa0wqCmMb1xQ2IyQQb6TXJGnMUuoxlksvRRZ3nZ6koUSdfisWwR6ffUaRoANs1tdLOgSzSwKAQ/yxjga6qmP/FkRJmQSrJYqPtrjmQL28oFXDlgfBHLytwcVAmgM5nSJEC7DaOK/Zfou5xLqtwT4jAYy5edEwDknMGc27kuiWO8c7D8VB4OrrErIqN0dEADtRuLSM9kGg9bO66V9enhXA4hrfSBKnBN7GOM3AyoOJo/srP044ooVEYAZL2N28iuSHoA6hTszyiQNYBTG3PmR/OZKX64KkZ+P19bPp5ApHr2BvpKIIonyJKZCp/6sSQ5V/AM8aswxfney6IoEd1deSeGtoog+Xun1hZBlZY46m5FV72t0dtMe27purbGGAu32JvQ7Arxi0dxokkA2T6hFyC8bqRMoAB8wf5hdVCQcy8n/v8YtCOyGS0k9dw2MZURrAo8O9+W7QzI6mtqANJoE/imYeweKwG630hCtELHn9l8bxAQ7xmfJSADuadjGfv4EOBTFfVYZPpBs90JuNYRYwujDiZwJSbw+XFFxzEg7xbzAMB7bhuJucs6QnhRg1yWDvT070qJdDOKAiWLrRa7LH5LlXLlHildhohsJCqUiQcO+jF0+6NbZOjX0mSsf8t/UCDq7N0YqBD1NRGBIRJIC+8SU/bEJaJKoIiQy16pVQOMrIGCNyH9kpy2tgIi3yVomzmuHSymk+TRimuASfbfQ4jqfrcqljRzvEtlPauyhQfMkObMQAVtRc4meFwImA5Ys/7AtdTXKvR69QrRhNsdzt+IA6sEwnCAInHdCHPqRpexkZxCftHdPGuCWCPecgEWVooke6gPZ7vZ1iiLNtC926oN59H2cKDJy/+tbfvxe0JWcL8EjL2pi79fK8PnP4NzgtIoZ5EH4hBmQOxSXWhPH918JdBewSaoX3+YDJYNuKSVMwKWG4zVpJRAzr9JwAkQg+5vhbkxft120C548NPoOoUo9gg6+xHOvt3yJZ+hLm3SnIQTmi27CtXrR5PzaBdeoak8UmGiqwaXQJURpSp/gjKA6aZ9tTy2AA2bVTGL6GGQm4asKtPHE4j0AWZ6xJ4zxNp/58bxvNWJWQB2EzJyTro5p7+st+wWHAO0JhUe8WRnYOy2f03ZhnUD+COEw3B1iMpm4QuNOP0gtcanXFF+7Ou+Y3Cehz08ICKJg80hsdwhnIysRx4xhHoU7Pfv1e7UpLDdC4c7k+UdloHCndveVvkFNf+ws2qHZY+pIi9CCiz15e1KKZw9edhLegTs88drOU65C3noQcA9tKelRlMfpw/+1wm4TUa1IlbUjL9gg1h8bFcdXyiyZtceesFperf5kz5NHfd27xabCEIfYH905t5o0InrvN7jngtsPTLeEG1ACo5eXlit/GoZbAc/bVvAw822fH/BVNkBQXyDv7cX+IKtFY3P9P3woNp9O3RwTtgFQDTdr5I3ibWyBHtPv2SteHgtTW9BZHo1b7QfVeuT94GSU+B4WMOIrJruyipIxxcRx2f9/PSvwESmtVBsH08qf+NVh601a4iPaP3u3wl0IbhrZljQc9WfCfsPvrL0f8G2KY1yL9Sbbs38DwEdsa/V2Qi+9v0/GvIXvqD2X8SgRQXr7o38b4RY0Pvwja51/5K4x3Rf5f/Eh1A9mIdd1tucH4ARt//mKE7BdV+Oc+gdk//QPNbQy6wsPhb8ntPQPavgmRudrZ/QsIvxf8Hhbc2oji1+Q3H45eK1PSKP/s/6HI7S0cmic/v3mH+b8O7b1cGmPg/T8iyM6IYP93/lb7LWj/AE1d4FAfUUf5pWhtbNXs6Zr+R7ygtSipcQL5Y38f4VdhyEmgqbRP4H9Ko9frT/aNC+gtYfkfhQh0HwNvwlk/pXjKL+n9HpDdRpacBDBb+hUtIM8DXapbFZKN6P+TADKJdM2eHzgxoQnFa7YWeS0sjiHNzZcslHk9VMv1P/L19vLq3DfeeOONN95444033njjjTfeeOONN95444033vhH8QfLgjSu/xVBS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2" descr="data:image/png;base64,iVBORw0KGgoAAAANSUhEUgAAAQIAAADECAMAAABDV99/AAAAkFBMVEX///8AAAD8/Pz29vb5+fnm5ubt7e3x8fHp6emHh4e+vr6pqanf39/c3NzHx8fj4+PPz8+jo6NbW1uTk5MrKyt1dXWYmJjR0dHBwcF/f3/X19dGRkaPj4+xsbG3t7c1NTVkZGRTU1NBQUEyMjIWFhYcHBxcXFxvb28jIyNoaGh6enqDg4NLS0sYGBgNDQ07OzvQG1CZAAAVZElEQVR4nO1d52KiQBBmqAKKIEWlCSoRS/T93+62AYtiNMaSu/P7caeAkR1mZ74puwrCG2+88cYbb7zxxhtvvPHGG2+88cYbb7zxxhv/KSRNk199D6+DkvgzIPA+9GT46tt5PtId5K7VV3o9ZWA5mwj0V9/Rk2Hs96bUOmLDf6UHWg7J0SFJmK5eci+vQQgj7fjYSlBAecXNvATjrmmfycJq8/x7eQ3G4HQcHcnCAE5049/EAIKjI7Km9tQ5mgWj7Uvu6NlQ27MgdNaHPSUHeTz6P9TgkDWvpWAJa8fuaQhz01wV4L7svp6HVVm/FF3YTep3a/yP9Y+rQYCoUNI4vrD0bO7sRsT/zros5b8DbyAMIa3eJbAV+bNT8s4A8fhj/xI+U8HzqzdBIwwKqgWCZz71np6McuQXVVwcgH10dk3/S+CZt3Q3TMKrLvOgHrd5LAFRiyb9HhbQsXb8HXCOuU43SqjsvQUGf8LS54waePlmP7/7/T0Bwfqaq0Q0xIhMhB4fJipTKGMjVEaKqIVG8FGA9Zi7fCjcq8y4gR/zB7pSboyioG1gNSCv6hBpGt39Bh8PF64w4xrV9ZEorPf1QQPyPnu5qcSonVjKvwAxQP/iRTsAa4L+mftQW8+Yk12jGXF+5/t7ApAIPi9lOzafGqgoUD5AEwdkMGguaFJGKn/4L4GObbn65SUODAUP+4MeQMyOrUv+M1nz0ude/yWYEn8mfXFFisy8eMBXOFDNGr8dEuU9UZRlYhD6f0kiVQpTx0zHKrrplZ+OABbng7wJ5jviTsSjMxT4wMfcVqZQSzxg2I90uD6DZm1fQ6Ukw1+i5z6becjMz7cFCu8GOUTn9CAlPEDEVu6wwYOXsS/g3L+9hhycPvq8rIyNIPOgd92NyCsksxdkHHs6LLeWIqGHKkpqaH4gV2fIaGRnGJIDJCsgjpDVKGWsCZagcPnDPlKhT2vBKYUcXVdWEedEb64jp/eDuIXoyHFna2QQp+r0pDZAUDlBJAKbvtwnwuKjPu+wCcDPIxu+siw1cvbRK3XmTpjAYXx8bIp02hrhezktkIbLiB0Uo5DRgIXuLysiJJPPoeNFa9B5LFyGW5kP//K1d4M47UqAx0QrFLcA/8g19jaclnrAfD/iBhU7khY7EwAJVWmTbPsKzj2AGs+rwUjRvisujtnEkFAsmKfN0wx9yDn3Vh7YsGa1XCRvJATEMK689t+8IoM2akTwtIqsuu82+nplG7bewFnAXDfTNAnWABkvMLf29uWOvRAPyEvsdHKSjUJSeyr+EmN/SQ3sRgJQXmU6fo7e/oi8S0poGWlq7Cqm7yCjj2Z/lh8Ws2hqtO7LhU9m8JLafH3g3ECuCdIGSk0YmqsFG9JstWqnFDrwwYkAJhcuvg80L+IfjJqgeygPhxnmNHN3jM+ZxC515jxQRMRG3qtjo3iJhZJMYzSBjHQOmTMeqpqmDsNEX0cXXJ3GSwCeU5SOeG0bZLAI+pgaCKKQTZ0MmWVbCMgEjjoaZ3wU+jCjlVf+0GLhkAsF9m7J95S58qVQfOJ/n5F49jnvO8zB5+zcFtsCC819mvebn4hAi1AUJVNb4O7ZUBttELTZNRmHNnbs8YeyZCFFfEKqKeW+JIBVywvF9JSE/PQaGcDZsQiM5R5fT0Rg1f5wN6rOhxB9m9yoNANDJdcr4PEFWbUOcQV1dyxyl0Uqk3i8Qf7gKA0+wHarnO1GWARK/biDmg6G4H9fjak/qDxnAt6XV98Dq0X1KoT58aSN2Z1gYyiaBeRWM6RJ3tisoSAVU3Z8UMtxeJNXJ8yw1iMF4Ot8xc8xrtXX6mCjWzqGkF4je3kJO920rNRtOS50l/OMfUQsqnErcA0XPsG6RQpl7+HG4FAFpNbxI5P6VlAuklARherRI+IzTKdZHuWZboWNBBbSqHar20pxJe+mWJfEiNzDOHR2rtwRduUNwnZwrji7oh5hFLCU34if2UYjgmJRMWQkySrfOrotV0ry0Q33FBePDpUiNoPVFgWZzKvBoScghgF6G2MpfPAicBsRQD1arQ6r3eK27tsh5mPNW61o7MJDMKiUYMHxQ2vejI1ZeTUdwczst9hh2lzVKNC8Sq5YV2TfO4HnFzcl+wC78xffAVVif9uYXZKxqtFkENTkAK1SiLg+kpPAsSPt+4yIYQItNoTePrQGJRY0YrGaL0We0eTs3FGoDxkvBMvVkWOYN4/bqOsENxoCAROBlhvctqbF/RHSLJZc1BYngSnykzWO/NFhguKeqV2zB9GalVxKbVAbAvP2ziL0ADgyhKzhY7XApZamoXMO1t9hLYGjqFbEs3IQL+DDTYzUmeZwSDib1zTdKRfj4fNwWpMfU8WH2oIDCVulet46NBoKqADWqiCFlmEYVkifu5jTeaEk01EUjfygVReRlnWeef6DCBeJgMtX4/zRx/mLb4RZPziJTt24Uryk6gMZuP406YW4lrQsyyVhrOaQlkzOobfPqpfuT1pqkAiawIgkEe/PC+Y175gssTTkauCTFg9DEYFvMbskK3YcwXK9Px/4h82d2nBde043TOB4NUki3r+YUNZ1qm2G/63aoFQ+LDVhkR6Nt5fsYG6c0YOkuVHpZ/eccAXqSZdFugOKeqKWxAbsmNCjxvkoh87WKLncoGfSQfqkNccY8p81EViNCCRajbx/Qb6seBut9iuMIDqNH0vA7ya3yDZbOfhHei46sGqu1zuqLt9B2IiA1LVh/+XlwvCGxFpZOVqLzACHPnylqZlNzzI7EiP0p+DFYT1L+i7MOb5k3kqMKyi1CFgcln19fXBDLF1UWVmdsIKcztx1rb7Z+Y4gFiZJ1go32KeWZfoLiPg0t/Hj6F5bMnNY0ZMLJfb4hhb3ovIzB/ywmWMMmxj3eO71xhMjNay+hEL55ugwibNonm+TVk7H+rntEufULKslE8GF9HN8YaJ0oWC+ViWjnnySqRtVwd66pchamiG+uhuNdnjlZXSprmHcw3pnREnVA5PApc5H/Ybs3N40I/yXqSnQyVeEVaYq5mJDYbiBRTxmj1kaWsg8Rc4XmTznLi22MY6LtLo15VKfng7dlf+vUKjE0uQ5GTwNc3xGQifcIMQtjI5svzdxynawyMO/T5YPkQFtsK8kcDFM3N7AHEh7mBTRMJ+agqonkkuoIyU5nJA8D02a4RSOV6MShMXiPv0QyAzumlj14hPelt8vt9AGMhSF4s/R2WAwgjg61FfpHRxPXBC7IaU72ByJR93cb/GR1wgAvIte3w/liQcnzSFfgo4DhYPYLcTEMbKVlEZdJJfyrj/KRIDQ18ELGrtpryC7XzddDt9QAmGFjdPoex05bBwR6QFijpEokryvHqRWLjqt3oIjfhbyFesgSU0XxTLrO5JYrWwkMDs5K8qshbHCmtzp7lus3CPjUGCDBk45MkseOXs2Qq04KSvJRrzdukXry8Wx6e/m85E+uWcbhMgrQW15pb6d6OvR7uAVReEdotF660xwiUMYEREMv9XhTUWwzYXPCTMFLHlU8WLpcFI+tUmrwVMK3XyZis7PXjpFrGT5oQfJxA4HgzC0kO5NR5jgzNcQkDmwarODr+cFbhBEup8KkSHoGT4SkTxBUg3wY3+c+MP58o2KtOXxIsh4WygL0gQFp8Um7bY0km2SUGoU2PqBP6F+XXsg/RQBevw7SziQ5lGa4ihZwiQ+6RPGCTzMC4ePF4HPSQAC3NnwkXzddJYNehY2R7Aymgv7X+etcA+Mik3tTFWJIbVJeDtmQa59SjRKNin1h4tgA2341sVMNO0GlJylPwNvnVBnHX4dr+Is/WaBG0SEhGgPNQXTjJyVP0+KoQNGPcIOA31ftCWQWddIfEV9l4WeqTSJkc0aOSFimF8GDujJ29jrW66QETJIHKP8SUOg4zYKARsJYie1/aNbn2JeAIsr8w4ravkCpi6yFdMA66v8JfRkwoM3qkhcokSuZo6x38E1A5JhVh7e9hPwEvCu5TorYrlknkP10pxMorO+GqwcFycUV0hJg4lNHSPlFlmHKSUNd5MCHrz+PmnNgi5yOjCC1W7mlYgalN7isMu25mS8I4Mftk04bdbZZ8cpYAbibJCjk1grbEAGvyMhQb8rVzkEy8Am96aekasxaRvC9klx4KxQ8HjwAzM1LMu2LctIzYDuH1X6TnJEpGlNcKMXKLo/9ad23VHE+uIJK6CzQVhnXXeH41H4vH8um0fYlgDfft1LkG+M9MmJc1SSOPcgTqc4slw7YeM9xpAvkcRkYWiOYOknfTZkxfFH82VjKHJi+zXiP6g4tDNGxJpu0sduV6ZygQFk46bvVkLzermxOkIWlbEobKC0oaHvODnZkaCZBezwTWs2pg3zdWBYdTsA0wybStriTIH5+Aa3M8g5CazxW2p3+j7rbznF8JNdXnsOuW+uEJVcIS5lYJMmZ5CxU6JqmzzrYgrFGq22JJVK+4KjV+00oXO3h2/LJa07xgFWZ6OfiF1etA+rxhbHMzNSXti2SoRNHoI96aqivieejtA/5eEtfmfAdTTQ9LEFpax4pXOeG9a92h01j56BlKrwjZ4w50bEtYfRhx+yLCHlA5QdJ4vTP/cUzI7vroemqz35ihxa7PputmZnmoGopreHaX2MI15EskpVQ/XJPKAlpexFm/IFxxLAStudr5fCxPV3nO30XCcdnHh/izhwJUF2cFPR7Lp/6EBYV79Kz8s0ACIlJelFC8uVZkB1gX51ykK0cYB8QLHbOCkiBvaYkIMEkSU8x0d6MuBmjVWxOAdmS/gwifmjy31KmhNN6yjCWeJ/K478mq2HGlOd1cecoxJK30HTe+Tava7JoQ2twEfm8bBKWK1zUomgD0M5dHew2KBQerLdxEQnpGRRVmRf3pPwYkwcY/CapfVNaxPXV2W12i8dD5bx+AIzkRVDR0ZlHqMA26p0qEcfq2S7Oex3vuuYTrCJYNfwPAc0XERxM/wmf/baUIpaCfjkrARgqJok4yXEOSw6WO4ZhOYHYtL7Q8jaojgLr1pJMPV93bQ5VVIhlbBHmBOK/RpTINVKwEfHbKViscuW4H93reLAnAMsVyn6XHipJJntkH8dIEmo5FtfYgpqQ83HIK24Of9+icKa99LNEhb6/IJmm4gr4xqaSTr7zEfnhLpRFc8aBy70Z9DGt9fm2CTmV5ANAS/4QokszI5UpIAFYVijxwbDZ8BWIgG3fjOFEyw4RZB6tqOvooobfB4+/NixhhrvK8bMstubvhNBoY+78wYTUjVU8Z/BXyC+ZtehamVqE/A7pxJAM5uGsMpE3+3hsNZNa0wqCmMb1xQ2IyQQb6TXJGnMUuoxlksvRRZ3nZ6koUSdfisWwR6ffUaRoANs1tdLOgSzSwKAQ/yxjga6qmP/FkRJmQSrJYqPtrjmQL28oFXDlgfBHLytwcVAmgM5nSJEC7DaOK/Zfou5xLqtwT4jAYy5edEwDknMGc27kuiWO8c7D8VB4OrrErIqN0dEADtRuLSM9kGg9bO66V9enhXA4hrfSBKnBN7GOM3AyoOJo/srP044ooVEYAZL2N28iuSHoA6hTszyiQNYBTG3PmR/OZKX64KkZ+P19bPp5ApHr2BvpKIIonyJKZCp/6sSQ5V/AM8aswxfney6IoEd1deSeGtoog+Xun1hZBlZY46m5FV72t0dtMe27purbGGAu32JvQ7Arxi0dxokkA2T6hFyC8bqRMoAB8wf5hdVCQcy8n/v8YtCOyGS0k9dw2MZURrAo8O9+W7QzI6mtqANJoE/imYeweKwG630hCtELHn9l8bxAQ7xmfJSADuadjGfv4EOBTFfVYZPpBs90JuNYRYwujDiZwJSbw+XFFxzEg7xbzAMB7bhuJucs6QnhRg1yWDvT070qJdDOKAiWLrRa7LH5LlXLlHildhohsJCqUiQcO+jF0+6NbZOjX0mSsf8t/UCDq7N0YqBD1NRGBIRJIC+8SU/bEJaJKoIiQy16pVQOMrIGCNyH9kpy2tgIi3yVomzmuHSymk+TRimuASfbfQ4jqfrcqljRzvEtlPauyhQfMkObMQAVtRc4meFwImA5Ys/7AtdTXKvR69QrRhNsdzt+IA6sEwnCAInHdCHPqRpexkZxCftHdPGuCWCPecgEWVooke6gPZ7vZ1iiLNtC926oN59H2cKDJy/+tbfvxe0JWcL8EjL2pi79fK8PnP4NzgtIoZ5EH4hBmQOxSXWhPH918JdBewSaoX3+YDJYNuKSVMwKWG4zVpJRAzr9JwAkQg+5vhbkxft120C548NPoOoUo9gg6+xHOvt3yJZ+hLm3SnIQTmi27CtXrR5PzaBdeoak8UmGiqwaXQJURpSp/gjKA6aZ9tTy2AA2bVTGL6GGQm4asKtPHE4j0AWZ6xJ4zxNp/58bxvNWJWQB2EzJyTro5p7+st+wWHAO0JhUe8WRnYOy2f03ZhnUD+COEw3B1iMpm4QuNOP0gtcanXFF+7Ou+Y3Cehz08ICKJg80hsdwhnIysRx4xhHoU7Pfv1e7UpLDdC4c7k+UdloHCndveVvkFNf+ws2qHZY+pIi9CCiz15e1KKZw9edhLegTs88drOU65C3noQcA9tKelRlMfpw/+1wm4TUa1IlbUjL9gg1h8bFcdXyiyZtceesFperf5kz5NHfd27xabCEIfYH905t5o0InrvN7jngtsPTLeEG1ACo5eXlit/GoZbAc/bVvAw822fH/BVNkBQXyDv7cX+IKtFY3P9P3woNp9O3RwTtgFQDTdr5I3ibWyBHtPv2SteHgtTW9BZHo1b7QfVeuT94GSU+B4WMOIrJruyipIxxcRx2f9/PSvwESmtVBsH08qf+NVh601a4iPaP3u3wl0IbhrZljQc9WfCfsPvrL0f8G2KY1yL9Sbbs38DwEdsa/V2Qi+9v0/GvIXvqD2X8SgRQXr7o38b4RY0Pvwja51/5K4x3Rf5f/Eh1A9mIdd1tucH4ARt//mKE7BdV+Oc+gdk//QPNbQy6wsPhb8ntPQPavgmRudrZ/QsIvxf8Hhbc2oji1+Q3H45eK1PSKP/s/6HI7S0cmic/v3mH+b8O7b1cGmPg/T8iyM6IYP93/lb7LWj/AE1d4FAfUUf5pWhtbNXs6Zr+R7ygtSipcQL5Y38f4VdhyEmgqbRP4H9Ko9frT/aNC+gtYfkfhQh0HwNvwlk/pXjKL+n9HpDdRpacBDBb+hUtIM8DXapbFZKN6P+TADKJdM2eHzgxoQnFa7YWeS0sjiHNzZcslHk9VMv1P/L19vLq3DfeeOONN95444033njjjTfeeOONN95444033vhH8QfLgjSu/xVBSg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4" descr="data:image/png;base64,iVBORw0KGgoAAAANSUhEUgAAAQIAAADECAMAAABDV99/AAAAkFBMVEX///8AAAD8/Pz29vb5+fnm5ubt7e3x8fHp6emHh4e+vr6pqanf39/c3NzHx8fj4+PPz8+jo6NbW1uTk5MrKyt1dXWYmJjR0dHBwcF/f3/X19dGRkaPj4+xsbG3t7c1NTVkZGRTU1NBQUEyMjIWFhYcHBxcXFxvb28jIyNoaGh6enqDg4NLS0sYGBgNDQ07OzvQG1CZAAAVZElEQVR4nO1d52KiQBBmqAKKIEWlCSoRS/T93+62AYtiNMaSu/P7caeAkR1mZ74puwrCG2+88cYbb7zxxhtvvPHGG2+88cYbb7zxxhv/KSRNk199D6+DkvgzIPA+9GT46tt5PtId5K7VV3o9ZWA5mwj0V9/Rk2Hs96bUOmLDf6UHWg7J0SFJmK5eci+vQQgj7fjYSlBAecXNvATjrmmfycJq8/x7eQ3G4HQcHcnCAE5049/EAIKjI7Km9tQ5mgWj7Uvu6NlQ27MgdNaHPSUHeTz6P9TgkDWvpWAJa8fuaQhz01wV4L7svp6HVVm/FF3YTep3a/yP9Y+rQYCoUNI4vrD0bO7sRsT/zros5b8DbyAMIa3eJbAV+bNT8s4A8fhj/xI+U8HzqzdBIwwKqgWCZz71np6McuQXVVwcgH10dk3/S+CZt3Q3TMKrLvOgHrd5LAFRiyb9HhbQsXb8HXCOuU43SqjsvQUGf8LS54waePlmP7/7/T0Bwfqaq0Q0xIhMhB4fJipTKGMjVEaKqIVG8FGA9Zi7fCjcq8y4gR/zB7pSboyioG1gNSCv6hBpGt39Bh8PF64w4xrV9ZEorPf1QQPyPnu5qcSonVjKvwAxQP/iRTsAa4L+mftQW8+Yk12jGXF+5/t7ApAIPi9lOzafGqgoUD5AEwdkMGguaFJGKn/4L4GObbn65SUODAUP+4MeQMyOrUv+M1nz0ude/yWYEn8mfXFFisy8eMBXOFDNGr8dEuU9UZRlYhD6f0kiVQpTx0zHKrrplZ+OABbng7wJ5jviTsSjMxT4wMfcVqZQSzxg2I90uD6DZm1fQ6Ukw1+i5z6becjMz7cFCu8GOUTn9CAlPEDEVu6wwYOXsS/g3L+9hhycPvq8rIyNIPOgd92NyCsksxdkHHs6LLeWIqGHKkpqaH4gV2fIaGRnGJIDJCsgjpDVKGWsCZagcPnDPlKhT2vBKYUcXVdWEedEb64jp/eDuIXoyHFna2QQp+r0pDZAUDlBJAKbvtwnwuKjPu+wCcDPIxu+siw1cvbRK3XmTpjAYXx8bIp02hrhezktkIbLiB0Uo5DRgIXuLysiJJPPoeNFa9B5LFyGW5kP//K1d4M47UqAx0QrFLcA/8g19jaclnrAfD/iBhU7khY7EwAJVWmTbPsKzj2AGs+rwUjRvisujtnEkFAsmKfN0wx9yDn3Vh7YsGa1XCRvJATEMK689t+8IoM2akTwtIqsuu82+nplG7bewFnAXDfTNAnWABkvMLf29uWOvRAPyEvsdHKSjUJSeyr+EmN/SQ3sRgJQXmU6fo7e/oi8S0poGWlq7Cqm7yCjj2Z/lh8Ws2hqtO7LhU9m8JLafH3g3ECuCdIGSk0YmqsFG9JstWqnFDrwwYkAJhcuvg80L+IfjJqgeygPhxnmNHN3jM+ZxC515jxQRMRG3qtjo3iJhZJMYzSBjHQOmTMeqpqmDsNEX0cXXJ3GSwCeU5SOeG0bZLAI+pgaCKKQTZ0MmWVbCMgEjjoaZ3wU+jCjlVf+0GLhkAsF9m7J95S58qVQfOJ/n5F49jnvO8zB5+zcFtsCC819mvebn4hAi1AUJVNb4O7ZUBttELTZNRmHNnbs8YeyZCFFfEKqKeW+JIBVywvF9JSE/PQaGcDZsQiM5R5fT0Rg1f5wN6rOhxB9m9yoNANDJdcr4PEFWbUOcQV1dyxyl0Uqk3i8Qf7gKA0+wHarnO1GWARK/biDmg6G4H9fjak/qDxnAt6XV98Dq0X1KoT58aSN2Z1gYyiaBeRWM6RJ3tisoSAVU3Z8UMtxeJNXJ8yw1iMF4Ot8xc8xrtXX6mCjWzqGkF4je3kJO920rNRtOS50l/OMfUQsqnErcA0XPsG6RQpl7+HG4FAFpNbxI5P6VlAuklARherRI+IzTKdZHuWZboWNBBbSqHar20pxJe+mWJfEiNzDOHR2rtwRduUNwnZwrji7oh5hFLCU34if2UYjgmJRMWQkySrfOrotV0ry0Q33FBePDpUiNoPVFgWZzKvBoScghgF6G2MpfPAicBsRQD1arQ6r3eK27tsh5mPNW61o7MJDMKiUYMHxQ2vejI1ZeTUdwczst9hh2lzVKNC8Sq5YV2TfO4HnFzcl+wC78xffAVVif9uYXZKxqtFkENTkAK1SiLg+kpPAsSPt+4yIYQItNoTePrQGJRY0YrGaL0We0eTs3FGoDxkvBMvVkWOYN4/bqOsENxoCAROBlhvctqbF/RHSLJZc1BYngSnykzWO/NFhguKeqV2zB9GalVxKbVAbAvP2ziL0ADgyhKzhY7XApZamoXMO1t9hLYGjqFbEs3IQL+DDTYzUmeZwSDib1zTdKRfj4fNwWpMfU8WH2oIDCVulet46NBoKqADWqiCFlmEYVkifu5jTeaEk01EUjfygVReRlnWeef6DCBeJgMtX4/zRx/mLb4RZPziJTt24Uryk6gMZuP406YW4lrQsyyVhrOaQlkzOobfPqpfuT1pqkAiawIgkEe/PC+Y175gssTTkauCTFg9DEYFvMbskK3YcwXK9Px/4h82d2nBde043TOB4NUki3r+YUNZ1qm2G/63aoFQ+LDVhkR6Nt5fsYG6c0YOkuVHpZ/eccAXqSZdFugOKeqKWxAbsmNCjxvkoh87WKLncoGfSQfqkNccY8p81EViNCCRajbx/Qb6seBut9iuMIDqNH0vA7ya3yDZbOfhHei46sGqu1zuqLt9B2IiA1LVh/+XlwvCGxFpZOVqLzACHPnylqZlNzzI7EiP0p+DFYT1L+i7MOb5k3kqMKyi1CFgcln19fXBDLF1UWVmdsIKcztx1rb7Z+Y4gFiZJ1go32KeWZfoLiPg0t/Hj6F5bMnNY0ZMLJfb4hhb3ovIzB/ywmWMMmxj3eO71xhMjNay+hEL55ugwibNonm+TVk7H+rntEufULKslE8GF9HN8YaJ0oWC+ViWjnnySqRtVwd66pchamiG+uhuNdnjlZXSprmHcw3pnREnVA5PApc5H/Ybs3N40I/yXqSnQyVeEVaYq5mJDYbiBRTxmj1kaWsg8Rc4XmTznLi22MY6LtLo15VKfng7dlf+vUKjE0uQ5GTwNc3xGQifcIMQtjI5svzdxynawyMO/T5YPkQFtsK8kcDFM3N7AHEh7mBTRMJ+agqonkkuoIyU5nJA8D02a4RSOV6MShMXiPv0QyAzumlj14hPelt8vt9AGMhSF4s/R2WAwgjg61FfpHRxPXBC7IaU72ByJR93cb/GR1wgAvIte3w/liQcnzSFfgo4DhYPYLcTEMbKVlEZdJJfyrj/KRIDQ18ELGrtpryC7XzddDt9QAmGFjdPoex05bBwR6QFijpEokryvHqRWLjqt3oIjfhbyFesgSU0XxTLrO5JYrWwkMDs5K8qshbHCmtzp7lus3CPjUGCDBk45MkseOXs2Qq04KSvJRrzdukXry8Wx6e/m85E+uWcbhMgrQW15pb6d6OvR7uAVReEdotF660xwiUMYEREMv9XhTUWwzYXPCTMFLHlU8WLpcFI+tUmrwVMK3XyZis7PXjpFrGT5oQfJxA4HgzC0kO5NR5jgzNcQkDmwarODr+cFbhBEup8KkSHoGT4SkTxBUg3wY3+c+MP58o2KtOXxIsh4WygL0gQFp8Um7bY0km2SUGoU2PqBP6F+XXsg/RQBevw7SziQ5lGa4ihZwiQ+6RPGCTzMC4ePF4HPSQAC3NnwkXzddJYNehY2R7Aymgv7X+etcA+Mik3tTFWJIbVJeDtmQa59SjRKNin1h4tgA2341sVMNO0GlJylPwNvnVBnHX4dr+Is/WaBG0SEhGgPNQXTjJyVP0+KoQNGPcIOA31ftCWQWddIfEV9l4WeqTSJkc0aOSFimF8GDujJ29jrW66QETJIHKP8SUOg4zYKARsJYie1/aNbn2JeAIsr8w4ravkCpi6yFdMA66v8JfRkwoM3qkhcokSuZo6x38E1A5JhVh7e9hPwEvCu5TorYrlknkP10pxMorO+GqwcFycUV0hJg4lNHSPlFlmHKSUNd5MCHrz+PmnNgi5yOjCC1W7mlYgalN7isMu25mS8I4Mftk04bdbZZ8cpYAbibJCjk1grbEAGvyMhQb8rVzkEy8Am96aekasxaRvC9klx4KxQ8HjwAzM1LMu2LctIzYDuH1X6TnJEpGlNcKMXKLo/9ad23VHE+uIJK6CzQVhnXXeH41H4vH8um0fYlgDfft1LkG+M9MmJc1SSOPcgTqc4slw7YeM9xpAvkcRkYWiOYOknfTZkxfFH82VjKHJi+zXiP6g4tDNGxJpu0sduV6ZygQFk46bvVkLzermxOkIWlbEobKC0oaHvODnZkaCZBezwTWs2pg3zdWBYdTsA0wybStriTIH5+Aa3M8g5CazxW2p3+j7rbznF8JNdXnsOuW+uEJVcIS5lYJMmZ5CxU6JqmzzrYgrFGq22JJVK+4KjV+00oXO3h2/LJa07xgFWZ6OfiF1etA+rxhbHMzNSXti2SoRNHoI96aqivieejtA/5eEtfmfAdTTQ9LEFpax4pXOeG9a92h01j56BlKrwjZ4w50bEtYfRhx+yLCHlA5QdJ4vTP/cUzI7vroemqz35ihxa7PputmZnmoGopreHaX2MI15EskpVQ/XJPKAlpexFm/IFxxLAStudr5fCxPV3nO30XCcdnHh/izhwJUF2cFPR7Lp/6EBYV79Kz8s0ACIlJelFC8uVZkB1gX51ykK0cYB8QLHbOCkiBvaYkIMEkSU8x0d6MuBmjVWxOAdmS/gwifmjy31KmhNN6yjCWeJ/K478mq2HGlOd1cecoxJK30HTe+Tava7JoQ2twEfm8bBKWK1zUomgD0M5dHew2KBQerLdxEQnpGRRVmRf3pPwYkwcY/CapfVNaxPXV2W12i8dD5bx+AIzkRVDR0ZlHqMA26p0qEcfq2S7Oex3vuuYTrCJYNfwPAc0XERxM/wmf/baUIpaCfjkrARgqJok4yXEOSw6WO4ZhOYHYtL7Q8jaojgLr1pJMPV93bQ5VVIhlbBHmBOK/RpTINVKwEfHbKViscuW4H93reLAnAMsVyn6XHipJJntkH8dIEmo5FtfYgpqQ83HIK24Of9+icKa99LNEhb6/IJmm4gr4xqaSTr7zEfnhLpRFc8aBy70Z9DGt9fm2CTmV5ANAS/4QokszI5UpIAFYVijxwbDZ8BWIgG3fjOFEyw4RZB6tqOvooobfB4+/NixhhrvK8bMstubvhNBoY+78wYTUjVU8Z/BXyC+ZtehamVqE/A7pxJAM5uGsMpE3+3hsNZNa0wqCmMb1xQ2IyQQb6TXJGnMUuoxlksvRRZ3nZ6koUSdfisWwR6ffUaRoANs1tdLOgSzSwKAQ/yxjga6qmP/FkRJmQSrJYqPtrjmQL28oFXDlgfBHLytwcVAmgM5nSJEC7DaOK/Zfou5xLqtwT4jAYy5edEwDknMGc27kuiWO8c7D8VB4OrrErIqN0dEADtRuLSM9kGg9bO66V9enhXA4hrfSBKnBN7GOM3AyoOJo/srP044ooVEYAZL2N28iuSHoA6hTszyiQNYBTG3PmR/OZKX64KkZ+P19bPp5ApHr2BvpKIIonyJKZCp/6sSQ5V/AM8aswxfney6IoEd1deSeGtoog+Xun1hZBlZY46m5FV72t0dtMe27purbGGAu32JvQ7Arxi0dxokkA2T6hFyC8bqRMoAB8wf5hdVCQcy8n/v8YtCOyGS0k9dw2MZURrAo8O9+W7QzI6mtqANJoE/imYeweKwG630hCtELHn9l8bxAQ7xmfJSADuadjGfv4EOBTFfVYZPpBs90JuNYRYwujDiZwJSbw+XFFxzEg7xbzAMB7bhuJucs6QnhRg1yWDvT070qJdDOKAiWLrRa7LH5LlXLlHildhohsJCqUiQcO+jF0+6NbZOjX0mSsf8t/UCDq7N0YqBD1NRGBIRJIC+8SU/bEJaJKoIiQy16pVQOMrIGCNyH9kpy2tgIi3yVomzmuHSymk+TRimuASfbfQ4jqfrcqljRzvEtlPauyhQfMkObMQAVtRc4meFwImA5Ys/7AtdTXKvR69QrRhNsdzt+IA6sEwnCAInHdCHPqRpexkZxCftHdPGuCWCPecgEWVooke6gPZ7vZ1iiLNtC926oN59H2cKDJy/+tbfvxe0JWcL8EjL2pi79fK8PnP4NzgtIoZ5EH4hBmQOxSXWhPH918JdBewSaoX3+YDJYNuKSVMwKWG4zVpJRAzr9JwAkQg+5vhbkxft120C548NPoOoUo9gg6+xHOvt3yJZ+hLm3SnIQTmi27CtXrR5PzaBdeoak8UmGiqwaXQJURpSp/gjKA6aZ9tTy2AA2bVTGL6GGQm4asKtPHE4j0AWZ6xJ4zxNp/58bxvNWJWQB2EzJyTro5p7+st+wWHAO0JhUe8WRnYOy2f03ZhnUD+COEw3B1iMpm4QuNOP0gtcanXFF+7Ou+Y3Cehz08ICKJg80hsdwhnIysRx4xhHoU7Pfv1e7UpLDdC4c7k+UdloHCndveVvkFNf+ws2qHZY+pIi9CCiz15e1KKZw9edhLegTs88drOU65C3noQcA9tKelRlMfpw/+1wm4TUa1IlbUjL9gg1h8bFcdXyiyZtceesFperf5kz5NHfd27xabCEIfYH905t5o0InrvN7jngtsPTLeEG1ACo5eXlit/GoZbAc/bVvAw822fH/BVNkBQXyDv7cX+IKtFY3P9P3woNp9O3RwTtgFQDTdr5I3ibWyBHtPv2SteHgtTW9BZHo1b7QfVeuT94GSU+B4WMOIrJruyipIxxcRx2f9/PSvwESmtVBsH08qf+NVh601a4iPaP3u3wl0IbhrZljQc9WfCfsPvrL0f8G2KY1yL9Sbbs38DwEdsa/V2Qi+9v0/GvIXvqD2X8SgRQXr7o38b4RY0Pvwja51/5K4x3Rf5f/Eh1A9mIdd1tucH4ARt//mKE7BdV+Oc+gdk//QPNbQy6wsPhb8ntPQPavgmRudrZ/QsIvxf8Hhbc2oji1+Q3H45eK1PSKP/s/6HI7S0cmic/v3mH+b8O7b1cGmPg/T8iyM6IYP93/lb7LWj/AE1d4FAfUUf5pWhtbNXs6Zr+R7ygtSipcQL5Y38f4VdhyEmgqbRP4H9Ko9frT/aNC+gtYfkfhQh0HwNvwlk/pXjKL+n9HpDdRpacBDBb+hUtIM8DXapbFZKN6P+TADKJdM2eHzgxoQnFa7YWeS0sjiHNzZcslHk9VMv1P/L19vLq3DfeeOONN95444033njjjTfeeOONN95444033vhH8QfLgjSu/xVBSgAAAABJRU5ErkJggg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5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68876" y="-121415"/>
            <a:ext cx="8229600" cy="1600200"/>
          </a:xfrm>
        </p:spPr>
        <p:txBody>
          <a:bodyPr/>
          <a:lstStyle/>
          <a:p>
            <a:r>
              <a:rPr lang="pt-BR" sz="4800" dirty="0" smtClean="0"/>
              <a:t>Programas de Educação</a:t>
            </a:r>
            <a:endParaRPr lang="pt-BR" sz="48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Estratégias inúteis de amedrontamento;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err="1" smtClean="0">
                <a:solidFill>
                  <a:schemeClr val="tx1"/>
                </a:solidFill>
              </a:rPr>
              <a:t>Proibicionismo</a:t>
            </a:r>
            <a:r>
              <a:rPr lang="pt-BR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Correção de </a:t>
            </a:r>
            <a:r>
              <a:rPr lang="pt-BR" dirty="0" err="1" smtClean="0">
                <a:solidFill>
                  <a:schemeClr val="tx1"/>
                </a:solidFill>
              </a:rPr>
              <a:t>disfuncionalidades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Compreensão multifatorial, qualquer desequilíbrio qualquer fator gera abuso ou risco de recaída.</a:t>
            </a:r>
          </a:p>
          <a:p>
            <a:pPr marL="0" indent="0" algn="r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(PASQUIM E SOARES, 2010)</a:t>
            </a:r>
          </a:p>
          <a:p>
            <a:pPr marL="0" indent="0" algn="r">
              <a:buNone/>
            </a:pPr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Lazer = proteção.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1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600200"/>
          </a:xfrm>
        </p:spPr>
        <p:txBody>
          <a:bodyPr/>
          <a:lstStyle/>
          <a:p>
            <a:r>
              <a:rPr lang="pt-BR" sz="6000" dirty="0" smtClean="0"/>
              <a:t>Conclusões</a:t>
            </a:r>
            <a:endParaRPr lang="pt-BR" sz="60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Esta pesquisa permitiu compreender e incitar transformações no cuidado a usuários de drogas.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Indicam-se duas oficinas educativas: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</a:rPr>
              <a:t>-Promoção de reflexões sobre o lazer entre consumidores de drogas e direito ao lazer;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</a:rPr>
              <a:t>- Estimular a fruição de práticas autogeridas, criativas e autênticas entre os usuários dos serviço de saúde.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8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46856" y="18448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PASQUIM, H. M.; CAMPOS, C. M. S.; SOARES, C. B. Lazer terapêutico: pesquisa-ação com trabalhadores de serviços de saúde mental, álcool e outras drogas. </a:t>
            </a:r>
            <a:r>
              <a:rPr lang="pt-BR" b="1" dirty="0" smtClean="0">
                <a:solidFill>
                  <a:schemeClr val="tx1"/>
                </a:solidFill>
              </a:rPr>
              <a:t>Revista Movimento</a:t>
            </a:r>
            <a:r>
              <a:rPr lang="pt-BR" dirty="0">
                <a:solidFill>
                  <a:schemeClr val="tx1"/>
                </a:solidFill>
              </a:rPr>
              <a:t>, Porto Alegre, v. 26, </a:t>
            </a:r>
            <a:r>
              <a:rPr lang="pt-BR" dirty="0" err="1">
                <a:solidFill>
                  <a:schemeClr val="tx1"/>
                </a:solidFill>
              </a:rPr>
              <a:t>e26004</a:t>
            </a:r>
            <a:r>
              <a:rPr lang="pt-BR" dirty="0">
                <a:solidFill>
                  <a:schemeClr val="tx1"/>
                </a:solidFill>
              </a:rPr>
              <a:t>, 2020</a:t>
            </a:r>
            <a:endParaRPr lang="pt-BR" dirty="0" smtClean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2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74848" y="-315416"/>
            <a:ext cx="8229600" cy="1600200"/>
          </a:xfrm>
        </p:spPr>
        <p:txBody>
          <a:bodyPr/>
          <a:lstStyle/>
          <a:p>
            <a:r>
              <a:rPr lang="pt-BR" dirty="0" smtClean="0"/>
              <a:t>Equipe: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96073" y="2060848"/>
            <a:ext cx="6098177" cy="3553308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Augusto Lima;</a:t>
            </a:r>
          </a:p>
          <a:p>
            <a:pPr algn="just"/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Hipsia Ferreira;</a:t>
            </a:r>
          </a:p>
          <a:p>
            <a:pPr algn="just"/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Layla Machado;</a:t>
            </a:r>
          </a:p>
          <a:p>
            <a:pPr algn="just"/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Manuele Lima;</a:t>
            </a:r>
          </a:p>
          <a:p>
            <a:pPr algn="just"/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Maria Clara Brás;</a:t>
            </a:r>
          </a:p>
          <a:p>
            <a:pPr algn="just"/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Patrícia Alecrim.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88266" y="1772816"/>
            <a:ext cx="8700338" cy="4525963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Atividades de lazer como tratamento em serviços de saúde mental.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Componente </a:t>
            </a:r>
            <a:r>
              <a:rPr lang="pt-BR" dirty="0">
                <a:solidFill>
                  <a:schemeClr val="tx1"/>
                </a:solidFill>
              </a:rPr>
              <a:t>na prevenção e tratamento do uso de drogas (MORE </a:t>
            </a:r>
            <a:r>
              <a:rPr lang="pt-BR" i="1" dirty="0">
                <a:solidFill>
                  <a:schemeClr val="tx1"/>
                </a:solidFill>
              </a:rPr>
              <a:t>et al.</a:t>
            </a:r>
            <a:r>
              <a:rPr lang="pt-BR" dirty="0">
                <a:solidFill>
                  <a:schemeClr val="tx1"/>
                </a:solidFill>
              </a:rPr>
              <a:t>, 2017</a:t>
            </a:r>
            <a:r>
              <a:rPr lang="pt-BR" dirty="0" smtClean="0">
                <a:solidFill>
                  <a:schemeClr val="tx1"/>
                </a:solidFill>
              </a:rPr>
              <a:t>).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Contradição quanto a correlação entre atividades físicas de lazer e o uso de drogas -&gt; Lazer Terapêutico</a:t>
            </a:r>
          </a:p>
          <a:p>
            <a:endParaRPr lang="pt-BR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9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46856" y="0"/>
            <a:ext cx="8229600" cy="1600200"/>
          </a:xfrm>
        </p:spPr>
        <p:txBody>
          <a:bodyPr/>
          <a:lstStyle/>
          <a:p>
            <a:r>
              <a:rPr lang="pt-BR" dirty="0" smtClean="0"/>
              <a:t>Lazer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07188" y="1700808"/>
            <a:ext cx="8441276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Não sinônimo de atividade recreativa </a:t>
            </a:r>
          </a:p>
          <a:p>
            <a:pPr marL="0" indent="0" algn="r">
              <a:buNone/>
            </a:pPr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(GOMES, 2004).</a:t>
            </a:r>
          </a:p>
          <a:p>
            <a:pPr algn="just"/>
            <a:endParaRPr lang="pt-B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Tensão entre capital e trabalho.</a:t>
            </a:r>
          </a:p>
          <a:p>
            <a:pPr marL="0" indent="0" algn="r">
              <a:buNone/>
            </a:pPr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(MASCARENHAS, 2005).</a:t>
            </a:r>
          </a:p>
          <a:p>
            <a:pPr algn="just"/>
            <a:endParaRPr lang="pt-BR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Quando relacionado a temática das drogas é fundamentalmente proibido – discurso autoritário.</a:t>
            </a:r>
          </a:p>
          <a:p>
            <a:pPr algn="just"/>
            <a:endParaRPr lang="pt-BR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Socialmente dominante, sugere um ciclo sem saída.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pt-BR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pt-BR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pt-BR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2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200" dirty="0" smtClean="0"/>
              <a:t>Objetivo</a:t>
            </a:r>
            <a:endParaRPr lang="pt-BR" sz="52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72625" y="1844824"/>
            <a:ext cx="7979818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Compreender as representações cotidianas sobre lazer, consumo de drogas e educação sobre drogas expressas por trabalhadores de serviços de saúde mental.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8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Pesquisa qualitativa realizada em São Paulo.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Molde pesquisa-ação emancipatória – CAPS AD.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Teoria das representações cotidianas.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Os participantes eram trabalhadores da saúde mental de consumidores de drogas – Serviço público.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2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Amostra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pPr algn="just"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05 Profissionais de Educação Física;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03 Psicólogos;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02 Redutores de danos;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-   01 Assistente social.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 diferença de experiência entre os profissionais eram notáveis.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Trabalhadores de jornada dupla.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Regime celetista da Organização Social de Saúde.</a:t>
            </a:r>
          </a:p>
          <a:p>
            <a:pPr algn="just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777880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8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Oficinas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46856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solidFill>
                  <a:schemeClr val="tx1"/>
                </a:solidFill>
              </a:rPr>
              <a:t>E</a:t>
            </a:r>
            <a:r>
              <a:rPr lang="pt-BR" dirty="0" smtClean="0">
                <a:solidFill>
                  <a:schemeClr val="tx1"/>
                </a:solidFill>
              </a:rPr>
              <a:t>stigma </a:t>
            </a:r>
            <a:r>
              <a:rPr lang="pt-BR" dirty="0">
                <a:solidFill>
                  <a:schemeClr val="tx1"/>
                </a:solidFill>
              </a:rPr>
              <a:t>sobre usuários de drogas;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C</a:t>
            </a:r>
            <a:r>
              <a:rPr lang="pt-BR" dirty="0" smtClean="0">
                <a:solidFill>
                  <a:schemeClr val="tx1"/>
                </a:solidFill>
              </a:rPr>
              <a:t>aracterística </a:t>
            </a:r>
            <a:r>
              <a:rPr lang="pt-BR" dirty="0">
                <a:solidFill>
                  <a:schemeClr val="tx1"/>
                </a:solidFill>
              </a:rPr>
              <a:t>da sociabilidade, das relações sociais capitalistas;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T</a:t>
            </a:r>
            <a:r>
              <a:rPr lang="pt-BR" dirty="0" smtClean="0">
                <a:solidFill>
                  <a:schemeClr val="tx1"/>
                </a:solidFill>
              </a:rPr>
              <a:t>rabalho </a:t>
            </a:r>
            <a:r>
              <a:rPr lang="pt-BR" dirty="0">
                <a:solidFill>
                  <a:schemeClr val="tx1"/>
                </a:solidFill>
              </a:rPr>
              <a:t>e lazer na </a:t>
            </a:r>
            <a:r>
              <a:rPr lang="pt-BR" dirty="0" smtClean="0">
                <a:solidFill>
                  <a:schemeClr val="tx1"/>
                </a:solidFill>
              </a:rPr>
              <a:t>contemporaneidade;</a:t>
            </a:r>
          </a:p>
          <a:p>
            <a:r>
              <a:rPr lang="pt-BR" dirty="0">
                <a:solidFill>
                  <a:schemeClr val="tx1"/>
                </a:solidFill>
              </a:rPr>
              <a:t>P</a:t>
            </a:r>
            <a:r>
              <a:rPr lang="pt-BR" dirty="0" smtClean="0">
                <a:solidFill>
                  <a:schemeClr val="tx1"/>
                </a:solidFill>
              </a:rPr>
              <a:t>erspectivas </a:t>
            </a:r>
            <a:r>
              <a:rPr lang="pt-BR" dirty="0">
                <a:solidFill>
                  <a:schemeClr val="tx1"/>
                </a:solidFill>
              </a:rPr>
              <a:t>metodológicas e teóricas da saúde coletiva;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 smtClean="0">
                <a:solidFill>
                  <a:schemeClr val="tx1"/>
                </a:solidFill>
              </a:rPr>
              <a:t>tividades </a:t>
            </a:r>
            <a:r>
              <a:rPr lang="pt-BR" dirty="0">
                <a:solidFill>
                  <a:schemeClr val="tx1"/>
                </a:solidFill>
              </a:rPr>
              <a:t>de lazer em serviços de saúde;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E</a:t>
            </a:r>
            <a:r>
              <a:rPr lang="pt-BR" dirty="0" smtClean="0">
                <a:solidFill>
                  <a:schemeClr val="tx1"/>
                </a:solidFill>
              </a:rPr>
              <a:t>ducação </a:t>
            </a:r>
            <a:r>
              <a:rPr lang="pt-BR" dirty="0">
                <a:solidFill>
                  <a:schemeClr val="tx1"/>
                </a:solidFill>
              </a:rPr>
              <a:t>sobre drogas</a:t>
            </a:r>
            <a:r>
              <a:rPr lang="pt-BR" dirty="0" smtClean="0">
                <a:solidFill>
                  <a:schemeClr val="tx1"/>
                </a:solidFill>
              </a:rPr>
              <a:t>;</a:t>
            </a:r>
          </a:p>
          <a:p>
            <a:r>
              <a:rPr lang="pt-BR" dirty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ecessidades </a:t>
            </a:r>
            <a:r>
              <a:rPr lang="pt-BR" dirty="0">
                <a:solidFill>
                  <a:schemeClr val="tx1"/>
                </a:solidFill>
              </a:rPr>
              <a:t>sociais de saúde;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T</a:t>
            </a:r>
            <a:r>
              <a:rPr lang="pt-BR" dirty="0" smtClean="0">
                <a:solidFill>
                  <a:schemeClr val="tx1"/>
                </a:solidFill>
              </a:rPr>
              <a:t>erritório</a:t>
            </a:r>
            <a:r>
              <a:rPr lang="pt-BR" dirty="0">
                <a:solidFill>
                  <a:schemeClr val="tx1"/>
                </a:solidFill>
              </a:rPr>
              <a:t>;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O</a:t>
            </a:r>
            <a:r>
              <a:rPr lang="pt-BR" dirty="0" smtClean="0">
                <a:solidFill>
                  <a:schemeClr val="tx1"/>
                </a:solidFill>
              </a:rPr>
              <a:t>bjeto </a:t>
            </a:r>
            <a:r>
              <a:rPr lang="pt-BR" dirty="0">
                <a:solidFill>
                  <a:schemeClr val="tx1"/>
                </a:solidFill>
              </a:rPr>
              <a:t>e finalidade das práticas em </a:t>
            </a:r>
            <a:r>
              <a:rPr lang="pt-BR" dirty="0" smtClean="0">
                <a:solidFill>
                  <a:schemeClr val="tx1"/>
                </a:solidFill>
              </a:rPr>
              <a:t>saúde.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1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Cordeiro (2016) aponta que a </a:t>
            </a:r>
            <a:r>
              <a:rPr lang="pt-BR" dirty="0" err="1">
                <a:solidFill>
                  <a:schemeClr val="tx1"/>
                </a:solidFill>
              </a:rPr>
              <a:t>PAE</a:t>
            </a:r>
            <a:r>
              <a:rPr lang="pt-BR" dirty="0">
                <a:solidFill>
                  <a:schemeClr val="tx1"/>
                </a:solidFill>
              </a:rPr>
              <a:t> tem como meta explícita mudar o status quo, assinalando a necessidade e a possibilidade de transformação social, uma vez que o conhecimento é produzido de forma a submeter à reflexão os problemas apresentados na realidade concreta. </a:t>
            </a:r>
            <a:endParaRPr lang="pt-BR" dirty="0" smtClean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  <a:sym typeface="Symbol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sym typeface="Symbol"/>
              </a:rPr>
              <a:t>Estudo contínuo.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4" b="100000" l="1806" r="97917">
                        <a14:foregroundMark x1="48056" y1="19070" x2="48056" y2="19070"/>
                        <a14:foregroundMark x1="49722" y1="23140" x2="49722" y2="23140"/>
                        <a14:foregroundMark x1="50972" y1="26512" x2="50972" y2="26512"/>
                        <a14:foregroundMark x1="53889" y1="22674" x2="53889" y2="22674"/>
                        <a14:foregroundMark x1="43750" y1="26512" x2="43750" y2="26512"/>
                        <a14:foregroundMark x1="49167" y1="7209" x2="49167" y2="7209"/>
                        <a14:foregroundMark x1="50972" y1="13721" x2="50972" y2="13721"/>
                        <a14:foregroundMark x1="47778" y1="16395" x2="47778" y2="16395"/>
                        <a14:foregroundMark x1="59583" y1="26744" x2="59583" y2="26744"/>
                        <a14:foregroundMark x1="30556" y1="26047" x2="30556" y2="26047"/>
                        <a14:foregroundMark x1="20000" y1="85465" x2="20000" y2="85465"/>
                        <a14:foregroundMark x1="18889" y1="86512" x2="18889" y2="86512"/>
                        <a14:foregroundMark x1="21389" y1="86512" x2="21389" y2="86512"/>
                        <a14:foregroundMark x1="21389" y1="88953" x2="21389" y2="88953"/>
                        <a14:foregroundMark x1="22500" y1="89884" x2="22500" y2="89884"/>
                        <a14:foregroundMark x1="24167" y1="90581" x2="24167" y2="90581"/>
                        <a14:foregroundMark x1="22917" y1="89302" x2="22917" y2="89302"/>
                        <a14:foregroundMark x1="26111" y1="91163" x2="26111" y2="91163"/>
                        <a14:foregroundMark x1="24861" y1="90465" x2="24861" y2="90465"/>
                        <a14:foregroundMark x1="23750" y1="89651" x2="23750" y2="89651"/>
                        <a14:foregroundMark x1="25556" y1="90581" x2="25556" y2="90581"/>
                        <a14:foregroundMark x1="25139" y1="90349" x2="25139" y2="90349"/>
                        <a14:foregroundMark x1="25556" y1="91512" x2="26111" y2="91628"/>
                        <a14:foregroundMark x1="28611" y1="92442" x2="29028" y2="92558"/>
                        <a14:foregroundMark x1="29028" y1="92558" x2="29028" y2="92558"/>
                        <a14:foregroundMark x1="29028" y1="92558" x2="29028" y2="92558"/>
                        <a14:foregroundMark x1="30833" y1="93372" x2="31528" y2="93372"/>
                        <a14:foregroundMark x1="32222" y1="93488" x2="32778" y2="93721"/>
                        <a14:foregroundMark x1="33472" y1="93721" x2="35278" y2="93837"/>
                        <a14:foregroundMark x1="35556" y1="93837" x2="35556" y2="93837"/>
                        <a14:foregroundMark x1="37917" y1="94186" x2="38750" y2="94302"/>
                        <a14:foregroundMark x1="40000" y1="94419" x2="40556" y2="94767"/>
                        <a14:foregroundMark x1="41944" y1="95233" x2="41944" y2="95233"/>
                        <a14:foregroundMark x1="41944" y1="95233" x2="43472" y2="95233"/>
                        <a14:foregroundMark x1="45278" y1="95465" x2="45278" y2="95465"/>
                        <a14:foregroundMark x1="45833" y1="95581" x2="47083" y2="95581"/>
                        <a14:foregroundMark x1="47778" y1="95581" x2="47778" y2="95581"/>
                        <a14:foregroundMark x1="47778" y1="95581" x2="47778" y2="95581"/>
                        <a14:foregroundMark x1="48194" y1="95581" x2="49722" y2="95581"/>
                        <a14:foregroundMark x1="51389" y1="95581" x2="51389" y2="95581"/>
                        <a14:foregroundMark x1="51806" y1="95581" x2="55972" y2="97209"/>
                        <a14:foregroundMark x1="57778" y1="96512" x2="57778" y2="96512"/>
                        <a14:foregroundMark x1="58472" y1="95930" x2="59306" y2="95581"/>
                        <a14:foregroundMark x1="59722" y1="95465" x2="59722" y2="95465"/>
                        <a14:foregroundMark x1="61250" y1="95000" x2="61944" y2="94535"/>
                        <a14:foregroundMark x1="64028" y1="93953" x2="64028" y2="93953"/>
                        <a14:foregroundMark x1="66667" y1="93488" x2="66667" y2="93488"/>
                        <a14:foregroundMark x1="67639" y1="93488" x2="67639" y2="93488"/>
                        <a14:foregroundMark x1="68889" y1="93140" x2="69306" y2="93023"/>
                        <a14:foregroundMark x1="72083" y1="92442" x2="72083" y2="92442"/>
                        <a14:foregroundMark x1="72639" y1="92093" x2="74167" y2="91977"/>
                        <a14:foregroundMark x1="74861" y1="91512" x2="74861" y2="91512"/>
                        <a14:foregroundMark x1="75417" y1="91047" x2="75417" y2="91047"/>
                        <a14:foregroundMark x1="75833" y1="90698" x2="75833" y2="90698"/>
                        <a14:foregroundMark x1="76944" y1="90116" x2="76944" y2="90116"/>
                        <a14:foregroundMark x1="77361" y1="89767" x2="77361" y2="89767"/>
                        <a14:foregroundMark x1="77778" y1="89186" x2="77778" y2="89186"/>
                        <a14:foregroundMark x1="77917" y1="89070" x2="78472" y2="88837"/>
                        <a14:foregroundMark x1="78611" y1="88488" x2="79028" y2="88140"/>
                        <a14:foregroundMark x1="79444" y1="87907" x2="79444" y2="87907"/>
                        <a14:foregroundMark x1="79861" y1="86977" x2="79861" y2="86977"/>
                        <a14:foregroundMark x1="79722" y1="85930" x2="79167" y2="85465"/>
                        <a14:foregroundMark x1="78750" y1="84884" x2="78750" y2="84884"/>
                        <a14:foregroundMark x1="36389" y1="94186" x2="36389" y2="94186"/>
                        <a14:foregroundMark x1="45972" y1="96047" x2="45972" y2="96047"/>
                        <a14:foregroundMark x1="49722" y1="96047" x2="49722" y2="96047"/>
                        <a14:foregroundMark x1="47500" y1="96047" x2="47500" y2="96047"/>
                        <a14:foregroundMark x1="71111" y1="92442" x2="71111" y2="92442"/>
                        <a14:foregroundMark x1="64583" y1="95233" x2="64583" y2="95233"/>
                        <a14:foregroundMark x1="65417" y1="94302" x2="65417" y2="94302"/>
                        <a14:foregroundMark x1="65556" y1="94302" x2="65556" y2="94302"/>
                        <a14:foregroundMark x1="66667" y1="93837" x2="67361" y2="93837"/>
                        <a14:foregroundMark x1="65833" y1="94535" x2="65833" y2="94535"/>
                        <a14:foregroundMark x1="65694" y1="94767" x2="65694" y2="94767"/>
                        <a14:foregroundMark x1="66944" y1="94070" x2="68056" y2="93372"/>
                        <a14:foregroundMark x1="70417" y1="92674" x2="72500" y2="90814"/>
                        <a14:foregroundMark x1="73056" y1="90465" x2="74028" y2="89884"/>
                        <a14:foregroundMark x1="75000" y1="89651" x2="75694" y2="89419"/>
                        <a14:foregroundMark x1="77917" y1="86512" x2="77917" y2="86512"/>
                        <a14:foregroundMark x1="78194" y1="85814" x2="76389" y2="86163"/>
                        <a14:foregroundMark x1="21528" y1="84767" x2="21528" y2="84767"/>
                        <a14:foregroundMark x1="20833" y1="86395" x2="20833" y2="86744"/>
                        <a14:foregroundMark x1="20833" y1="88140" x2="21111" y2="89070"/>
                        <a14:foregroundMark x1="21111" y1="89419" x2="21111" y2="89419"/>
                        <a14:foregroundMark x1="20000" y1="88721" x2="20000" y2="88721"/>
                        <a14:foregroundMark x1="21667" y1="89884" x2="26389" y2="90465"/>
                        <a14:foregroundMark x1="26389" y1="90465" x2="26389" y2="90465"/>
                        <a14:foregroundMark x1="25000" y1="90814" x2="25000" y2="90814"/>
                        <a14:foregroundMark x1="25000" y1="90814" x2="25000" y2="90814"/>
                        <a14:foregroundMark x1="25417" y1="91395" x2="25417" y2="91395"/>
                        <a14:foregroundMark x1="25833" y1="91744" x2="26389" y2="92093"/>
                        <a14:foregroundMark x1="26806" y1="92209" x2="27361" y2="92442"/>
                        <a14:foregroundMark x1="27917" y1="92442" x2="28611" y2="92674"/>
                        <a14:foregroundMark x1="28750" y1="92791" x2="28750" y2="92791"/>
                        <a14:foregroundMark x1="29444" y1="93256" x2="29444" y2="93256"/>
                        <a14:foregroundMark x1="29444" y1="93256" x2="29444" y2="93256"/>
                        <a14:foregroundMark x1="29583" y1="93372" x2="29583" y2="93372"/>
                        <a14:foregroundMark x1="30000" y1="93372" x2="32083" y2="93721"/>
                        <a14:foregroundMark x1="32083" y1="93721" x2="32083" y2="93721"/>
                        <a14:foregroundMark x1="32083" y1="93721" x2="32083" y2="93721"/>
                        <a14:foregroundMark x1="32361" y1="93953" x2="34306" y2="94767"/>
                        <a14:foregroundMark x1="34583" y1="94767" x2="34583" y2="94767"/>
                        <a14:foregroundMark x1="34583" y1="94767" x2="34583" y2="94767"/>
                        <a14:foregroundMark x1="34722" y1="94884" x2="34722" y2="94884"/>
                        <a14:foregroundMark x1="35556" y1="94884" x2="36111" y2="95116"/>
                        <a14:foregroundMark x1="36111" y1="95116" x2="36111" y2="95116"/>
                        <a14:foregroundMark x1="36944" y1="95116" x2="37639" y2="95116"/>
                        <a14:foregroundMark x1="37639" y1="95116" x2="37639" y2="95116"/>
                        <a14:foregroundMark x1="37639" y1="95000" x2="37639" y2="95000"/>
                        <a14:foregroundMark x1="45694" y1="96512" x2="45694" y2="96512"/>
                        <a14:foregroundMark x1="45694" y1="96512" x2="45694" y2="96512"/>
                        <a14:foregroundMark x1="45972" y1="96744" x2="47083" y2="96860"/>
                        <a14:foregroundMark x1="47222" y1="96860" x2="47222" y2="96860"/>
                        <a14:foregroundMark x1="47500" y1="96744" x2="48056" y2="96744"/>
                        <a14:foregroundMark x1="48750" y1="96744" x2="48750" y2="96744"/>
                        <a14:foregroundMark x1="49028" y1="96744" x2="49028" y2="96744"/>
                        <a14:foregroundMark x1="49444" y1="96744" x2="49444" y2="96744"/>
                        <a14:foregroundMark x1="49722" y1="96744" x2="49722" y2="96744"/>
                        <a14:foregroundMark x1="50000" y1="96744" x2="50694" y2="96744"/>
                        <a14:foregroundMark x1="52917" y1="96744" x2="52917" y2="96744"/>
                        <a14:foregroundMark x1="53194" y1="96744" x2="53194" y2="96744"/>
                        <a14:foregroundMark x1="53889" y1="96744" x2="53889" y2="96744"/>
                        <a14:foregroundMark x1="54167" y1="96744" x2="54583" y2="96977"/>
                        <a14:foregroundMark x1="57639" y1="96628" x2="57639" y2="96628"/>
                        <a14:foregroundMark x1="57639" y1="96744" x2="58056" y2="96744"/>
                        <a14:foregroundMark x1="58889" y1="96744" x2="58889" y2="96744"/>
                        <a14:foregroundMark x1="59028" y1="96744" x2="59861" y2="96744"/>
                        <a14:foregroundMark x1="60139" y1="96744" x2="60139" y2="96744"/>
                        <a14:foregroundMark x1="61944" y1="95465" x2="61944" y2="95465"/>
                        <a14:foregroundMark x1="61944" y1="95465" x2="61944" y2="95465"/>
                        <a14:foregroundMark x1="42083" y1="96279" x2="42083" y2="96279"/>
                        <a14:foregroundMark x1="42083" y1="96279" x2="42083" y2="96279"/>
                        <a14:foregroundMark x1="36250" y1="95233" x2="36667" y2="95465"/>
                        <a14:foregroundMark x1="36667" y1="95465" x2="36667" y2="95465"/>
                        <a14:foregroundMark x1="37222" y1="95698" x2="37639" y2="95698"/>
                        <a14:foregroundMark x1="37917" y1="95698" x2="37917" y2="95698"/>
                        <a14:foregroundMark x1="37917" y1="95698" x2="37917" y2="95698"/>
                        <a14:foregroundMark x1="38056" y1="95698" x2="38056" y2="95698"/>
                        <a14:foregroundMark x1="40417" y1="96512" x2="40417" y2="96512"/>
                        <a14:foregroundMark x1="41806" y1="96628" x2="42778" y2="96628"/>
                        <a14:foregroundMark x1="43056" y1="96628" x2="43056" y2="96628"/>
                        <a14:foregroundMark x1="44306" y1="96628" x2="45139" y2="966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188640"/>
            <a:ext cx="1080120" cy="12901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93" y="270999"/>
            <a:ext cx="499563" cy="11778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12" b="89875" l="3516" r="96250">
                        <a14:foregroundMark x1="21484" y1="51357" x2="21484" y2="51357"/>
                        <a14:foregroundMark x1="26953" y1="48643" x2="26953" y2="48643"/>
                        <a14:foregroundMark x1="28047" y1="51670" x2="28047" y2="51670"/>
                        <a14:foregroundMark x1="37578" y1="48643" x2="37578" y2="48643"/>
                        <a14:foregroundMark x1="49688" y1="50104" x2="49688" y2="50104"/>
                        <a14:foregroundMark x1="60000" y1="54593" x2="60000" y2="54593"/>
                        <a14:foregroundMark x1="43906" y1="60021" x2="43906" y2="60021"/>
                        <a14:foregroundMark x1="34844" y1="64092" x2="34844" y2="64092"/>
                        <a14:foregroundMark x1="70313" y1="66493" x2="70313" y2="66493"/>
                        <a14:foregroundMark x1="68750" y1="58768" x2="68750" y2="58768"/>
                        <a14:foregroundMark x1="61484" y1="63257" x2="61484" y2="63257"/>
                        <a14:foregroundMark x1="66484" y1="56785" x2="66484" y2="56785"/>
                        <a14:foregroundMark x1="64219" y1="59603" x2="64219" y2="59603"/>
                        <a14:foregroundMark x1="65625" y1="58768" x2="65625" y2="58768"/>
                        <a14:foregroundMark x1="70313" y1="57829" x2="70313" y2="57829"/>
                        <a14:foregroundMark x1="69219" y1="60230" x2="69219" y2="60230"/>
                        <a14:foregroundMark x1="66250" y1="69311" x2="66250" y2="69311"/>
                        <a14:foregroundMark x1="73750" y1="39353" x2="73750" y2="39353"/>
                        <a14:foregroundMark x1="83906" y1="21399" x2="83906" y2="21399"/>
                        <a14:foregroundMark x1="69531" y1="51357" x2="69531" y2="51357"/>
                        <a14:foregroundMark x1="68906" y1="53549" x2="68906" y2="53549"/>
                        <a14:foregroundMark x1="86953" y1="18163" x2="86953" y2="18163"/>
                        <a14:foregroundMark x1="81328" y1="25365" x2="81328" y2="25365"/>
                        <a14:foregroundMark x1="82109" y1="18476" x2="82109" y2="18476"/>
                        <a14:foregroundMark x1="72109" y1="33716" x2="72109" y2="33716"/>
                        <a14:foregroundMark x1="74531" y1="29228" x2="74531" y2="29228"/>
                        <a14:foregroundMark x1="68906" y1="42797" x2="68906" y2="42797"/>
                        <a14:foregroundMark x1="77422" y1="24426" x2="77422" y2="24426"/>
                        <a14:foregroundMark x1="70313" y1="37578" x2="70313" y2="37578"/>
                        <a14:foregroundMark x1="68672" y1="47704" x2="68672" y2="47704"/>
                        <a14:foregroundMark x1="78672" y1="21921" x2="78672" y2="21921"/>
                        <a14:foregroundMark x1="79219" y1="28288" x2="79219" y2="28288"/>
                        <a14:foregroundMark x1="87891" y1="32046" x2="87891" y2="32046"/>
                        <a14:foregroundMark x1="76250" y1="44885" x2="76250" y2="44885"/>
                        <a14:foregroundMark x1="74375" y1="46033" x2="74375" y2="46033"/>
                        <a14:foregroundMark x1="89531" y1="21712" x2="89531" y2="21712"/>
                        <a14:foregroundMark x1="71094" y1="35908" x2="71094" y2="35908"/>
                        <a14:foregroundMark x1="69609" y1="40919" x2="69609" y2="40919"/>
                        <a14:foregroundMark x1="68750" y1="46242" x2="68750" y2="46242"/>
                        <a14:foregroundMark x1="68594" y1="54489" x2="68594" y2="54489"/>
                        <a14:foregroundMark x1="68281" y1="56159" x2="68281" y2="56159"/>
                        <a14:foregroundMark x1="70000" y1="61065" x2="70000" y2="61065"/>
                        <a14:foregroundMark x1="73281" y1="31628" x2="73281" y2="31628"/>
                        <a14:foregroundMark x1="73672" y1="30898" x2="73672" y2="30898"/>
                        <a14:foregroundMark x1="78281" y1="23173" x2="78281" y2="23173"/>
                        <a14:foregroundMark x1="83281" y1="22965" x2="83281" y2="22965"/>
                        <a14:foregroundMark x1="86094" y1="19520" x2="86094" y2="19520"/>
                        <a14:foregroundMark x1="88438" y1="16701" x2="88438" y2="16701"/>
                        <a14:foregroundMark x1="84922" y1="20459" x2="84922" y2="20459"/>
                        <a14:foregroundMark x1="87500" y1="17745" x2="87500" y2="17745"/>
                        <a14:foregroundMark x1="91641" y1="13466" x2="91641" y2="13466"/>
                        <a14:foregroundMark x1="93672" y1="12839" x2="93672" y2="12839"/>
                        <a14:foregroundMark x1="89609" y1="19729" x2="89609" y2="19729"/>
                        <a14:foregroundMark x1="87578" y1="22234" x2="87578" y2="22234"/>
                        <a14:foregroundMark x1="76016" y1="28706" x2="76016" y2="28706"/>
                        <a14:foregroundMark x1="73438" y1="36221" x2="73438" y2="36221"/>
                        <a14:foregroundMark x1="80547" y1="35908" x2="80547" y2="35908"/>
                        <a14:foregroundMark x1="89531" y1="16180" x2="89531" y2="16180"/>
                        <a14:foregroundMark x1="85078" y1="26200" x2="85078" y2="26200"/>
                        <a14:foregroundMark x1="89844" y1="18267" x2="89844" y2="18267"/>
                        <a14:foregroundMark x1="91328" y1="15344" x2="91328" y2="15344"/>
                        <a14:foregroundMark x1="80938" y1="42380" x2="80938" y2="42380"/>
                        <a14:foregroundMark x1="81172" y1="30898" x2="81172" y2="30898"/>
                        <a14:foregroundMark x1="72266" y1="46033" x2="72266" y2="46033"/>
                        <a14:foregroundMark x1="71328" y1="49061" x2="71328" y2="49061"/>
                        <a14:foregroundMark x1="70234" y1="52088" x2="70234" y2="52088"/>
                        <a14:foregroundMark x1="72578" y1="47704" x2="72578" y2="47704"/>
                        <a14:foregroundMark x1="65156" y1="47286" x2="65156" y2="47286"/>
                        <a14:foregroundMark x1="13750" y1="29436" x2="13750" y2="29436"/>
                        <a14:foregroundMark x1="39688" y1="47077" x2="39688" y2="47077"/>
                        <a14:foregroundMark x1="13359" y1="33925" x2="13359" y2="33925"/>
                        <a14:foregroundMark x1="15469" y1="24635" x2="15469" y2="24635"/>
                        <a14:foregroundMark x1="10204" y1="45758" x2="10204" y2="45758"/>
                        <a14:foregroundMark x1="11338" y1="54545" x2="11338" y2="54545"/>
                        <a14:foregroundMark x1="12925" y1="56667" x2="12925" y2="56667"/>
                        <a14:foregroundMark x1="17687" y1="53939" x2="17687" y2="53939"/>
                        <a14:foregroundMark x1="19048" y1="53939" x2="19048" y2="53939"/>
                        <a14:foregroundMark x1="14966" y1="57576" x2="14966" y2="57576"/>
                        <a14:foregroundMark x1="43311" y1="53030" x2="43311" y2="53030"/>
                        <a14:foregroundMark x1="9977" y1="34848" x2="9977" y2="34848"/>
                        <a14:foregroundMark x1="17234" y1="25758" x2="17234" y2="25758"/>
                        <a14:foregroundMark x1="11338" y1="29091" x2="11338" y2="29091"/>
                        <a14:foregroundMark x1="14966" y1="19394" x2="14966" y2="19394"/>
                        <a14:foregroundMark x1="34014" y1="51212" x2="34014" y2="51212"/>
                        <a14:foregroundMark x1="31066" y1="52424" x2="31066" y2="52424"/>
                        <a14:foregroundMark x1="36508" y1="48788" x2="36508" y2="48788"/>
                        <a14:foregroundMark x1="35601" y1="50000" x2="35601" y2="50000"/>
                        <a14:foregroundMark x1="36735" y1="59091" x2="36735" y2="59091"/>
                        <a14:foregroundMark x1="42857" y1="67879" x2="42857" y2="67879"/>
                        <a14:foregroundMark x1="37415" y1="75455" x2="37415" y2="75455"/>
                        <a14:foregroundMark x1="34240" y1="68788" x2="34240" y2="68788"/>
                        <a14:foregroundMark x1="39002" y1="56061" x2="39002" y2="56061"/>
                        <a14:foregroundMark x1="35601" y1="72727" x2="35601" y2="72727"/>
                        <a14:foregroundMark x1="41270" y1="72424" x2="41270" y2="72424"/>
                        <a14:foregroundMark x1="39456" y1="75152" x2="39456" y2="75152"/>
                        <a14:foregroundMark x1="36735" y1="74848" x2="36735" y2="74848"/>
                        <a14:foregroundMark x1="41043" y1="53636" x2="41043" y2="53636"/>
                        <a14:foregroundMark x1="35601" y1="61212" x2="35601" y2="61212"/>
                        <a14:foregroundMark x1="59637" y1="47273" x2="59637" y2="47273"/>
                        <a14:foregroundMark x1="59410" y1="61818" x2="59410" y2="61818"/>
                        <a14:foregroundMark x1="52608" y1="55455" x2="52608" y2="55455"/>
                        <a14:foregroundMark x1="51247" y1="46667" x2="51247" y2="46667"/>
                        <a14:foregroundMark x1="62812" y1="51818" x2="62812" y2="51818"/>
                        <a14:foregroundMark x1="60317" y1="41515" x2="60317" y2="41515"/>
                        <a14:foregroundMark x1="56236" y1="53636" x2="56236" y2="53636"/>
                        <a14:foregroundMark x1="64853" y1="50606" x2="64853" y2="50606"/>
                        <a14:foregroundMark x1="68707" y1="63636" x2="68707" y2="63636"/>
                        <a14:foregroundMark x1="72336" y1="64545" x2="72336" y2="64545"/>
                        <a14:foregroundMark x1="61451" y1="66970" x2="61451" y2="66970"/>
                        <a14:foregroundMark x1="62585" y1="60909" x2="62585" y2="60909"/>
                        <a14:foregroundMark x1="46485" y1="49394" x2="46485" y2="49394"/>
                        <a14:foregroundMark x1="47619" y1="49091" x2="47619" y2="49091"/>
                        <a14:foregroundMark x1="45578" y1="50606" x2="45578" y2="50606"/>
                        <a14:foregroundMark x1="48980" y1="48485" x2="48980" y2="48485"/>
                        <a14:foregroundMark x1="44671" y1="50909" x2="44671" y2="50909"/>
                        <a14:foregroundMark x1="59184" y1="67576" x2="59184" y2="67576"/>
                        <a14:foregroundMark x1="15873" y1="31515" x2="15873" y2="31515"/>
                        <a14:foregroundMark x1="12472" y1="40909" x2="12472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0" y="5614156"/>
            <a:ext cx="144316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809</TotalTime>
  <Words>733</Words>
  <Application>Microsoft Office PowerPoint</Application>
  <PresentationFormat>Apresentação na tela (4:3)</PresentationFormat>
  <Paragraphs>131</Paragraphs>
  <Slides>17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Executivo</vt:lpstr>
      <vt:lpstr>Lazer Terapêutico: Pesquisa-ação com trabalhadores de serviços de saúde mental, álcool e outras drogas  PASQUIM, CAMPOS E SOARES</vt:lpstr>
      <vt:lpstr>Equipe:</vt:lpstr>
      <vt:lpstr>Introdução</vt:lpstr>
      <vt:lpstr>Lazer</vt:lpstr>
      <vt:lpstr>Objetivo</vt:lpstr>
      <vt:lpstr>Método</vt:lpstr>
      <vt:lpstr>Amostra</vt:lpstr>
      <vt:lpstr>Oficinas</vt:lpstr>
      <vt:lpstr>Avaliação</vt:lpstr>
      <vt:lpstr>Resultados</vt:lpstr>
      <vt:lpstr>Lazer</vt:lpstr>
      <vt:lpstr>Consumo de Drogas</vt:lpstr>
      <vt:lpstr>Lazer Terapêutico</vt:lpstr>
      <vt:lpstr>Termos</vt:lpstr>
      <vt:lpstr>Programas de Educação</vt:lpstr>
      <vt:lpstr>Conclusões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Layla</dc:creator>
  <cp:lastModifiedBy>Layla</cp:lastModifiedBy>
  <cp:revision>54</cp:revision>
  <dcterms:created xsi:type="dcterms:W3CDTF">2020-09-02T15:58:29Z</dcterms:created>
  <dcterms:modified xsi:type="dcterms:W3CDTF">2021-03-25T13:19:45Z</dcterms:modified>
</cp:coreProperties>
</file>